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71" r:id="rId2"/>
    <p:sldId id="572" r:id="rId3"/>
    <p:sldId id="448" r:id="rId4"/>
    <p:sldId id="2326" r:id="rId5"/>
    <p:sldId id="2328" r:id="rId6"/>
    <p:sldId id="1561" r:id="rId7"/>
    <p:sldId id="640" r:id="rId8"/>
    <p:sldId id="2311" r:id="rId9"/>
    <p:sldId id="733" r:id="rId10"/>
    <p:sldId id="2312" r:id="rId11"/>
    <p:sldId id="2331" r:id="rId12"/>
    <p:sldId id="2332" r:id="rId13"/>
    <p:sldId id="2315" r:id="rId14"/>
    <p:sldId id="2333" r:id="rId15"/>
    <p:sldId id="2334" r:id="rId16"/>
    <p:sldId id="2335" r:id="rId17"/>
    <p:sldId id="2267" r:id="rId18"/>
    <p:sldId id="2337" r:id="rId19"/>
    <p:sldId id="2327" r:id="rId20"/>
    <p:sldId id="2324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orient="horz" pos="1909">
          <p15:clr>
            <a:srgbClr val="A4A3A4"/>
          </p15:clr>
        </p15:guide>
        <p15:guide id="4" orient="horz" pos="1381">
          <p15:clr>
            <a:srgbClr val="A4A3A4"/>
          </p15:clr>
        </p15:guide>
        <p15:guide id="5" pos="341">
          <p15:clr>
            <a:srgbClr val="A4A3A4"/>
          </p15:clr>
        </p15:guide>
        <p15:guide id="6" pos="30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8B82"/>
    <a:srgbClr val="F0A923"/>
    <a:srgbClr val="E3753B"/>
    <a:srgbClr val="146BAB"/>
    <a:srgbClr val="FFB60A"/>
    <a:srgbClr val="FFC34B"/>
    <a:srgbClr val="FFFFFF"/>
    <a:srgbClr val="DCDDE0"/>
    <a:srgbClr val="FFC627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2"/>
    <p:restoredTop sz="93076" autoAdjust="0"/>
  </p:normalViewPr>
  <p:slideViewPr>
    <p:cSldViewPr snapToGrid="0">
      <p:cViewPr varScale="1">
        <p:scale>
          <a:sx n="162" d="100"/>
          <a:sy n="162" d="100"/>
        </p:scale>
        <p:origin x="1288" y="184"/>
      </p:cViewPr>
      <p:guideLst>
        <p:guide orient="horz" pos="1596"/>
        <p:guide pos="2904"/>
        <p:guide orient="horz" pos="1909"/>
        <p:guide orient="horz" pos="1381"/>
        <p:guide pos="341"/>
        <p:guide pos="308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westerho\My%20Documents\PAPERS\2007\ASCE%20Nano%20book%20chapter\figures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westerho\My%20Documents\projects\EPA%20WWTP%20nanotechnology\ayla%20data\2011_04-20%20Fresh%20vs%20Dried%20Compiled%20Data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esterho\My%20Documents\projects\EPA%20WWTP%20nanotechnology\yifie%20data\long_term_SBR_dat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42760154180301"/>
          <c:y val="3.8461634769718499E-2"/>
          <c:w val="0.72478753470141299"/>
          <c:h val="0.8230789840719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'emerging contam'!$B$4</c:f>
              <c:strCache>
                <c:ptCount val="1"/>
                <c:pt idx="0">
                  <c:v>Pesticides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'emerging contam'!$A$5:$A$23</c:f>
              <c:numCache>
                <c:formatCode>General</c:formatCode>
                <c:ptCount val="19"/>
                <c:pt idx="0">
                  <c:v>1960</c:v>
                </c:pt>
                <c:pt idx="1">
                  <c:v>1964</c:v>
                </c:pt>
                <c:pt idx="2">
                  <c:v>1968</c:v>
                </c:pt>
                <c:pt idx="3">
                  <c:v>1972</c:v>
                </c:pt>
                <c:pt idx="4">
                  <c:v>1976</c:v>
                </c:pt>
                <c:pt idx="5">
                  <c:v>1980</c:v>
                </c:pt>
                <c:pt idx="6">
                  <c:v>1984</c:v>
                </c:pt>
                <c:pt idx="7">
                  <c:v>1988</c:v>
                </c:pt>
                <c:pt idx="8">
                  <c:v>1992</c:v>
                </c:pt>
                <c:pt idx="9">
                  <c:v>1996</c:v>
                </c:pt>
                <c:pt idx="10">
                  <c:v>2000</c:v>
                </c:pt>
                <c:pt idx="11">
                  <c:v>2004</c:v>
                </c:pt>
                <c:pt idx="12">
                  <c:v>2008</c:v>
                </c:pt>
                <c:pt idx="13">
                  <c:v>2012</c:v>
                </c:pt>
                <c:pt idx="14">
                  <c:v>2016</c:v>
                </c:pt>
                <c:pt idx="15">
                  <c:v>2020</c:v>
                </c:pt>
                <c:pt idx="16">
                  <c:v>2024</c:v>
                </c:pt>
                <c:pt idx="17">
                  <c:v>2028</c:v>
                </c:pt>
                <c:pt idx="18">
                  <c:v>2032</c:v>
                </c:pt>
              </c:numCache>
            </c:numRef>
          </c:xVal>
          <c:yVal>
            <c:numRef>
              <c:f>'emerging contam'!$B$5:$B$23</c:f>
              <c:numCache>
                <c:formatCode>0.00</c:formatCode>
                <c:ptCount val="19"/>
                <c:pt idx="0">
                  <c:v>1.9607843137254902E-2</c:v>
                </c:pt>
                <c:pt idx="1">
                  <c:v>6.2267622697593998E-2</c:v>
                </c:pt>
                <c:pt idx="2">
                  <c:v>0.180639177349321</c:v>
                </c:pt>
                <c:pt idx="3">
                  <c:v>0.42262102315123801</c:v>
                </c:pt>
                <c:pt idx="4">
                  <c:v>0.70847251890959795</c:v>
                </c:pt>
                <c:pt idx="5">
                  <c:v>0.889729102523792</c:v>
                </c:pt>
                <c:pt idx="6">
                  <c:v>0.96401403993541701</c:v>
                </c:pt>
                <c:pt idx="7">
                  <c:v>0.98888164156656699</c:v>
                </c:pt>
                <c:pt idx="8">
                  <c:v>0.99662499242539304</c:v>
                </c:pt>
                <c:pt idx="9">
                  <c:v>0.99898106411874099</c:v>
                </c:pt>
                <c:pt idx="10">
                  <c:v>0.99969288373171095</c:v>
                </c:pt>
                <c:pt idx="11">
                  <c:v>0.99990747850114103</c:v>
                </c:pt>
                <c:pt idx="12">
                  <c:v>0.99997213125822504</c:v>
                </c:pt>
                <c:pt idx="13">
                  <c:v>0.999991605932811</c:v>
                </c:pt>
                <c:pt idx="14">
                  <c:v>0.99999747174071796</c:v>
                </c:pt>
                <c:pt idx="15">
                  <c:v>0.999999238501597</c:v>
                </c:pt>
                <c:pt idx="16">
                  <c:v>0.99999977064096501</c:v>
                </c:pt>
                <c:pt idx="17">
                  <c:v>0.99999993091837802</c:v>
                </c:pt>
                <c:pt idx="18">
                  <c:v>0.99999997919301398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482-DD4C-913E-E20F17D271C6}"/>
            </c:ext>
          </c:extLst>
        </c:ser>
        <c:ser>
          <c:idx val="2"/>
          <c:order val="1"/>
          <c:tx>
            <c:strRef>
              <c:f>'emerging contam'!$D$4</c:f>
              <c:strCache>
                <c:ptCount val="1"/>
                <c:pt idx="0">
                  <c:v>Trihalomethanes</c:v>
                </c:pt>
              </c:strCache>
            </c:strRef>
          </c:tx>
          <c:spPr>
            <a:ln w="25400">
              <a:solidFill>
                <a:srgbClr val="969696"/>
              </a:solidFill>
              <a:prstDash val="lgDash"/>
            </a:ln>
          </c:spPr>
          <c:marker>
            <c:symbol val="none"/>
          </c:marker>
          <c:xVal>
            <c:numRef>
              <c:f>'emerging contam'!$A$5:$A$23</c:f>
              <c:numCache>
                <c:formatCode>General</c:formatCode>
                <c:ptCount val="19"/>
                <c:pt idx="0">
                  <c:v>1960</c:v>
                </c:pt>
                <c:pt idx="1">
                  <c:v>1964</c:v>
                </c:pt>
                <c:pt idx="2">
                  <c:v>1968</c:v>
                </c:pt>
                <c:pt idx="3">
                  <c:v>1972</c:v>
                </c:pt>
                <c:pt idx="4">
                  <c:v>1976</c:v>
                </c:pt>
                <c:pt idx="5">
                  <c:v>1980</c:v>
                </c:pt>
                <c:pt idx="6">
                  <c:v>1984</c:v>
                </c:pt>
                <c:pt idx="7">
                  <c:v>1988</c:v>
                </c:pt>
                <c:pt idx="8">
                  <c:v>1992</c:v>
                </c:pt>
                <c:pt idx="9">
                  <c:v>1996</c:v>
                </c:pt>
                <c:pt idx="10">
                  <c:v>2000</c:v>
                </c:pt>
                <c:pt idx="11">
                  <c:v>2004</c:v>
                </c:pt>
                <c:pt idx="12">
                  <c:v>2008</c:v>
                </c:pt>
                <c:pt idx="13">
                  <c:v>2012</c:v>
                </c:pt>
                <c:pt idx="14">
                  <c:v>2016</c:v>
                </c:pt>
                <c:pt idx="15">
                  <c:v>2020</c:v>
                </c:pt>
                <c:pt idx="16">
                  <c:v>2024</c:v>
                </c:pt>
                <c:pt idx="17">
                  <c:v>2028</c:v>
                </c:pt>
                <c:pt idx="18">
                  <c:v>2032</c:v>
                </c:pt>
              </c:numCache>
            </c:numRef>
          </c:xVal>
          <c:yVal>
            <c:numRef>
              <c:f>'emerging contam'!$D$5:$D$23</c:f>
              <c:numCache>
                <c:formatCode>0.00</c:formatCode>
                <c:ptCount val="19"/>
                <c:pt idx="0">
                  <c:v>2.2213057780845E-4</c:v>
                </c:pt>
                <c:pt idx="1">
                  <c:v>7.3711960191136401E-4</c:v>
                </c:pt>
                <c:pt idx="2">
                  <c:v>2.4431449888788E-3</c:v>
                </c:pt>
                <c:pt idx="3">
                  <c:v>8.06580694709178E-3</c:v>
                </c:pt>
                <c:pt idx="4">
                  <c:v>2.6287488201950999E-2</c:v>
                </c:pt>
                <c:pt idx="5">
                  <c:v>8.2260464879347295E-2</c:v>
                </c:pt>
                <c:pt idx="6">
                  <c:v>0.229343299198145</c:v>
                </c:pt>
                <c:pt idx="7">
                  <c:v>0.496994284849888</c:v>
                </c:pt>
                <c:pt idx="8">
                  <c:v>0.76637905609384305</c:v>
                </c:pt>
                <c:pt idx="9">
                  <c:v>0.91590588262164996</c:v>
                </c:pt>
                <c:pt idx="10">
                  <c:v>0.97308995768289097</c:v>
                </c:pt>
                <c:pt idx="11">
                  <c:v>0.99173951344322997</c:v>
                </c:pt>
                <c:pt idx="12">
                  <c:v>0.99749754389416501</c:v>
                </c:pt>
                <c:pt idx="13">
                  <c:v>0.99924495433373794</c:v>
                </c:pt>
                <c:pt idx="14">
                  <c:v>0.99977246456100499</c:v>
                </c:pt>
                <c:pt idx="15">
                  <c:v>0.99993145674418304</c:v>
                </c:pt>
                <c:pt idx="16">
                  <c:v>0.99997935417918205</c:v>
                </c:pt>
                <c:pt idx="17">
                  <c:v>0.999993781508552</c:v>
                </c:pt>
                <c:pt idx="18">
                  <c:v>0.99999812701822999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482-DD4C-913E-E20F17D271C6}"/>
            </c:ext>
          </c:extLst>
        </c:ser>
        <c:ser>
          <c:idx val="3"/>
          <c:order val="2"/>
          <c:tx>
            <c:strRef>
              <c:f>'emerging contam'!$E$4</c:f>
              <c:strCache>
                <c:ptCount val="1"/>
                <c:pt idx="0">
                  <c:v>Cryptosporidium</c:v>
                </c:pt>
              </c:strCache>
            </c:strRef>
          </c:tx>
          <c:spPr>
            <a:ln w="254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'emerging contam'!$A$5:$A$23</c:f>
              <c:numCache>
                <c:formatCode>General</c:formatCode>
                <c:ptCount val="19"/>
                <c:pt idx="0">
                  <c:v>1960</c:v>
                </c:pt>
                <c:pt idx="1">
                  <c:v>1964</c:v>
                </c:pt>
                <c:pt idx="2">
                  <c:v>1968</c:v>
                </c:pt>
                <c:pt idx="3">
                  <c:v>1972</c:v>
                </c:pt>
                <c:pt idx="4">
                  <c:v>1976</c:v>
                </c:pt>
                <c:pt idx="5">
                  <c:v>1980</c:v>
                </c:pt>
                <c:pt idx="6">
                  <c:v>1984</c:v>
                </c:pt>
                <c:pt idx="7">
                  <c:v>1988</c:v>
                </c:pt>
                <c:pt idx="8">
                  <c:v>1992</c:v>
                </c:pt>
                <c:pt idx="9">
                  <c:v>1996</c:v>
                </c:pt>
                <c:pt idx="10">
                  <c:v>2000</c:v>
                </c:pt>
                <c:pt idx="11">
                  <c:v>2004</c:v>
                </c:pt>
                <c:pt idx="12">
                  <c:v>2008</c:v>
                </c:pt>
                <c:pt idx="13">
                  <c:v>2012</c:v>
                </c:pt>
                <c:pt idx="14">
                  <c:v>2016</c:v>
                </c:pt>
                <c:pt idx="15">
                  <c:v>2020</c:v>
                </c:pt>
                <c:pt idx="16">
                  <c:v>2024</c:v>
                </c:pt>
                <c:pt idx="17">
                  <c:v>2028</c:v>
                </c:pt>
                <c:pt idx="18">
                  <c:v>2032</c:v>
                </c:pt>
              </c:numCache>
            </c:numRef>
          </c:xVal>
          <c:yVal>
            <c:numRef>
              <c:f>'emerging contam'!$E$5:$E$23</c:f>
              <c:numCache>
                <c:formatCode>0.00</c:formatCode>
                <c:ptCount val="19"/>
                <c:pt idx="0">
                  <c:v>2.46818998975674E-6</c:v>
                </c:pt>
                <c:pt idx="1">
                  <c:v>8.1946324270448693E-6</c:v>
                </c:pt>
                <c:pt idx="2">
                  <c:v>2.7206620530618399E-5</c:v>
                </c:pt>
                <c:pt idx="3">
                  <c:v>9.0323459787910906E-5</c:v>
                </c:pt>
                <c:pt idx="4">
                  <c:v>2.9982161644791602E-4</c:v>
                </c:pt>
                <c:pt idx="5">
                  <c:v>9.9475085278295295E-4</c:v>
                </c:pt>
                <c:pt idx="6">
                  <c:v>3.2950842890402399E-3</c:v>
                </c:pt>
                <c:pt idx="7">
                  <c:v>1.0857063070937799E-2</c:v>
                </c:pt>
                <c:pt idx="8">
                  <c:v>3.5161024723998298E-2</c:v>
                </c:pt>
                <c:pt idx="9">
                  <c:v>0.10793372907927801</c:v>
                </c:pt>
                <c:pt idx="10">
                  <c:v>0.28658604620809303</c:v>
                </c:pt>
                <c:pt idx="11">
                  <c:v>0.57150079573190204</c:v>
                </c:pt>
                <c:pt idx="12">
                  <c:v>0.81577443636268798</c:v>
                </c:pt>
                <c:pt idx="13">
                  <c:v>0.93631345512602504</c:v>
                </c:pt>
                <c:pt idx="14">
                  <c:v>0.97992453212147401</c:v>
                </c:pt>
                <c:pt idx="15">
                  <c:v>0.99386735124473702</c:v>
                </c:pt>
                <c:pt idx="16">
                  <c:v>0.99814493173971397</c:v>
                </c:pt>
                <c:pt idx="17">
                  <c:v>0.99944053892976703</c:v>
                </c:pt>
                <c:pt idx="18">
                  <c:v>0.99983142765972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482-DD4C-913E-E20F17D271C6}"/>
            </c:ext>
          </c:extLst>
        </c:ser>
        <c:ser>
          <c:idx val="5"/>
          <c:order val="3"/>
          <c:tx>
            <c:strRef>
              <c:f>'emerging contam'!$G$4</c:f>
              <c:strCache>
                <c:ptCount val="1"/>
                <c:pt idx="0">
                  <c:v>EDC/PPCPs</c:v>
                </c:pt>
              </c:strCache>
            </c:strRef>
          </c:tx>
          <c:spPr>
            <a:ln w="28575">
              <a:solidFill>
                <a:schemeClr val="accent3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'emerging contam'!$A$5:$A$23</c:f>
              <c:numCache>
                <c:formatCode>General</c:formatCode>
                <c:ptCount val="19"/>
                <c:pt idx="0">
                  <c:v>1960</c:v>
                </c:pt>
                <c:pt idx="1">
                  <c:v>1964</c:v>
                </c:pt>
                <c:pt idx="2">
                  <c:v>1968</c:v>
                </c:pt>
                <c:pt idx="3">
                  <c:v>1972</c:v>
                </c:pt>
                <c:pt idx="4">
                  <c:v>1976</c:v>
                </c:pt>
                <c:pt idx="5">
                  <c:v>1980</c:v>
                </c:pt>
                <c:pt idx="6">
                  <c:v>1984</c:v>
                </c:pt>
                <c:pt idx="7">
                  <c:v>1988</c:v>
                </c:pt>
                <c:pt idx="8">
                  <c:v>1992</c:v>
                </c:pt>
                <c:pt idx="9">
                  <c:v>1996</c:v>
                </c:pt>
                <c:pt idx="10">
                  <c:v>2000</c:v>
                </c:pt>
                <c:pt idx="11">
                  <c:v>2004</c:v>
                </c:pt>
                <c:pt idx="12">
                  <c:v>2008</c:v>
                </c:pt>
                <c:pt idx="13">
                  <c:v>2012</c:v>
                </c:pt>
                <c:pt idx="14">
                  <c:v>2016</c:v>
                </c:pt>
                <c:pt idx="15">
                  <c:v>2020</c:v>
                </c:pt>
                <c:pt idx="16">
                  <c:v>2024</c:v>
                </c:pt>
                <c:pt idx="17">
                  <c:v>2028</c:v>
                </c:pt>
                <c:pt idx="18">
                  <c:v>2032</c:v>
                </c:pt>
              </c:numCache>
            </c:numRef>
          </c:xVal>
          <c:yVal>
            <c:numRef>
              <c:f>'emerging contam'!$G$5:$G$23</c:f>
              <c:numCache>
                <c:formatCode>0.00</c:formatCode>
                <c:ptCount val="19"/>
                <c:pt idx="0">
                  <c:v>6.7440300134589701E-8</c:v>
                </c:pt>
                <c:pt idx="1">
                  <c:v>2.23909646716279E-7</c:v>
                </c:pt>
                <c:pt idx="2">
                  <c:v>7.4340582102991402E-7</c:v>
                </c:pt>
                <c:pt idx="3">
                  <c:v>2.46818998975674E-6</c:v>
                </c:pt>
                <c:pt idx="4">
                  <c:v>8.1946324270448693E-6</c:v>
                </c:pt>
                <c:pt idx="5">
                  <c:v>2.7206620530618399E-5</c:v>
                </c:pt>
                <c:pt idx="6">
                  <c:v>9.0323459787910906E-5</c:v>
                </c:pt>
                <c:pt idx="7">
                  <c:v>2.9982161644791602E-4</c:v>
                </c:pt>
                <c:pt idx="8">
                  <c:v>9.9475085278295295E-4</c:v>
                </c:pt>
                <c:pt idx="9">
                  <c:v>3.2950842890402399E-3</c:v>
                </c:pt>
                <c:pt idx="10">
                  <c:v>1.0857063070937799E-2</c:v>
                </c:pt>
                <c:pt idx="11">
                  <c:v>3.5161024723998298E-2</c:v>
                </c:pt>
                <c:pt idx="12">
                  <c:v>0.10793372907927801</c:v>
                </c:pt>
                <c:pt idx="13">
                  <c:v>0.28658604620809303</c:v>
                </c:pt>
                <c:pt idx="14">
                  <c:v>0.57150079573190204</c:v>
                </c:pt>
                <c:pt idx="15">
                  <c:v>0.81577443636268798</c:v>
                </c:pt>
                <c:pt idx="16">
                  <c:v>0.93631345512602504</c:v>
                </c:pt>
                <c:pt idx="17">
                  <c:v>0.97992453212147401</c:v>
                </c:pt>
                <c:pt idx="18">
                  <c:v>0.99386735124473702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482-DD4C-913E-E20F17D271C6}"/>
            </c:ext>
          </c:extLst>
        </c:ser>
        <c:ser>
          <c:idx val="6"/>
          <c:order val="4"/>
          <c:tx>
            <c:strRef>
              <c:f>'emerging contam'!$H$4</c:f>
              <c:strCache>
                <c:ptCount val="1"/>
                <c:pt idx="0">
                  <c:v>Nanomaterials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'emerging contam'!$A$5:$A$23</c:f>
              <c:numCache>
                <c:formatCode>General</c:formatCode>
                <c:ptCount val="19"/>
                <c:pt idx="0">
                  <c:v>1960</c:v>
                </c:pt>
                <c:pt idx="1">
                  <c:v>1964</c:v>
                </c:pt>
                <c:pt idx="2">
                  <c:v>1968</c:v>
                </c:pt>
                <c:pt idx="3">
                  <c:v>1972</c:v>
                </c:pt>
                <c:pt idx="4">
                  <c:v>1976</c:v>
                </c:pt>
                <c:pt idx="5">
                  <c:v>1980</c:v>
                </c:pt>
                <c:pt idx="6">
                  <c:v>1984</c:v>
                </c:pt>
                <c:pt idx="7">
                  <c:v>1988</c:v>
                </c:pt>
                <c:pt idx="8">
                  <c:v>1992</c:v>
                </c:pt>
                <c:pt idx="9">
                  <c:v>1996</c:v>
                </c:pt>
                <c:pt idx="10">
                  <c:v>2000</c:v>
                </c:pt>
                <c:pt idx="11">
                  <c:v>2004</c:v>
                </c:pt>
                <c:pt idx="12">
                  <c:v>2008</c:v>
                </c:pt>
                <c:pt idx="13">
                  <c:v>2012</c:v>
                </c:pt>
                <c:pt idx="14">
                  <c:v>2016</c:v>
                </c:pt>
                <c:pt idx="15">
                  <c:v>2020</c:v>
                </c:pt>
                <c:pt idx="16">
                  <c:v>2024</c:v>
                </c:pt>
                <c:pt idx="17">
                  <c:v>2028</c:v>
                </c:pt>
                <c:pt idx="18">
                  <c:v>2032</c:v>
                </c:pt>
              </c:numCache>
            </c:numRef>
          </c:xVal>
          <c:yVal>
            <c:numRef>
              <c:f>'emerging contam'!$H$5:$H$23</c:f>
              <c:numCache>
                <c:formatCode>0.00</c:formatCode>
                <c:ptCount val="19"/>
                <c:pt idx="0">
                  <c:v>6.11804637260606E-9</c:v>
                </c:pt>
                <c:pt idx="1">
                  <c:v>2.0312629007447E-8</c:v>
                </c:pt>
                <c:pt idx="2">
                  <c:v>6.7440300134589701E-8</c:v>
                </c:pt>
                <c:pt idx="3">
                  <c:v>2.23909646716279E-7</c:v>
                </c:pt>
                <c:pt idx="4">
                  <c:v>7.4340582102991402E-7</c:v>
                </c:pt>
                <c:pt idx="5">
                  <c:v>2.46818998975674E-6</c:v>
                </c:pt>
                <c:pt idx="6">
                  <c:v>8.1946324270448693E-6</c:v>
                </c:pt>
                <c:pt idx="7">
                  <c:v>2.7206620530618399E-5</c:v>
                </c:pt>
                <c:pt idx="8">
                  <c:v>9.0323459787910906E-5</c:v>
                </c:pt>
                <c:pt idx="9">
                  <c:v>2.9982161644791602E-4</c:v>
                </c:pt>
                <c:pt idx="10">
                  <c:v>9.9475085278295295E-4</c:v>
                </c:pt>
                <c:pt idx="11">
                  <c:v>3.2950842890402399E-3</c:v>
                </c:pt>
                <c:pt idx="12">
                  <c:v>1.0857063070937799E-2</c:v>
                </c:pt>
                <c:pt idx="13">
                  <c:v>3.5161024723998298E-2</c:v>
                </c:pt>
                <c:pt idx="14">
                  <c:v>0.10793372907927801</c:v>
                </c:pt>
                <c:pt idx="15">
                  <c:v>0.28658604620809303</c:v>
                </c:pt>
                <c:pt idx="16">
                  <c:v>0.57150079573190204</c:v>
                </c:pt>
                <c:pt idx="17">
                  <c:v>0.81577443636268798</c:v>
                </c:pt>
                <c:pt idx="18">
                  <c:v>0.93631345512602504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A482-DD4C-913E-E20F17D27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6382744"/>
        <c:axId val="2131883016"/>
      </c:scatterChart>
      <c:valAx>
        <c:axId val="2136382744"/>
        <c:scaling>
          <c:orientation val="minMax"/>
          <c:max val="2030"/>
          <c:min val="1960"/>
        </c:scaling>
        <c:delete val="0"/>
        <c:axPos val="b"/>
        <c:numFmt formatCode="General" sourceLinked="1"/>
        <c:majorTickMark val="cross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1883016"/>
        <c:crosses val="autoZero"/>
        <c:crossBetween val="midCat"/>
        <c:majorUnit val="10"/>
        <c:minorUnit val="5"/>
      </c:valAx>
      <c:valAx>
        <c:axId val="213188301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venir Book" panose="02000503020000020003" pitchFamily="2" charset="0"/>
                    <a:ea typeface="Arial"/>
                    <a:cs typeface="Arial"/>
                  </a:defRPr>
                </a:pPr>
                <a:r>
                  <a:rPr lang="en-US" sz="2000" dirty="0">
                    <a:solidFill>
                      <a:srgbClr val="FF0000"/>
                    </a:solidFill>
                    <a:latin typeface="Avenir Book" panose="02000503020000020003" pitchFamily="2" charset="0"/>
                  </a:rPr>
                  <a:t>Level of Concern</a:t>
                </a:r>
              </a:p>
            </c:rich>
          </c:tx>
          <c:layout>
            <c:manualLayout>
              <c:xMode val="edge"/>
              <c:yMode val="edge"/>
              <c:x val="5.6984543598716751E-4"/>
              <c:y val="0.2162399144551375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none"/>
        <c:minorTickMark val="none"/>
        <c:tickLblPos val="none"/>
        <c:spPr>
          <a:ln w="3175">
            <a:solidFill>
              <a:srgbClr val="000000"/>
            </a:solidFill>
            <a:prstDash val="solid"/>
          </a:ln>
        </c:spPr>
        <c:crossAx val="2136382744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5569830854476524"/>
          <c:y val="3.9933654126567505E-2"/>
          <c:w val="0.71624051188653903"/>
          <c:h val="0.1230772312631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90386872372701"/>
          <c:y val="8.4592269803079601E-2"/>
          <c:w val="0.848229434735292"/>
          <c:h val="0.764351580720679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'Fig 2'!$C$26</c:f>
              <c:strCache>
                <c:ptCount val="1"/>
                <c:pt idx="0">
                  <c:v>Fresh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rgbClr val="00B050"/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'Fig 2'!$E$26:$E$34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0</c:v>
                  </c:pt>
                  <c:pt idx="2">
                    <c:v>24.4</c:v>
                  </c:pt>
                  <c:pt idx="3">
                    <c:v>2.6179999999999999</c:v>
                  </c:pt>
                  <c:pt idx="4">
                    <c:v>0</c:v>
                  </c:pt>
                  <c:pt idx="5">
                    <c:v>1.496999999999997</c:v>
                  </c:pt>
                  <c:pt idx="6">
                    <c:v>0.14099999999999999</c:v>
                  </c:pt>
                  <c:pt idx="7">
                    <c:v>1.06</c:v>
                  </c:pt>
                  <c:pt idx="8">
                    <c:v>0.53900000000000003</c:v>
                  </c:pt>
                </c:numCache>
              </c:numRef>
            </c:plus>
            <c:minus>
              <c:numRef>
                <c:f>'Fig 2'!$E$26:$E$34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0</c:v>
                  </c:pt>
                  <c:pt idx="2">
                    <c:v>24.4</c:v>
                  </c:pt>
                  <c:pt idx="3">
                    <c:v>2.6179999999999999</c:v>
                  </c:pt>
                  <c:pt idx="4">
                    <c:v>0</c:v>
                  </c:pt>
                  <c:pt idx="5">
                    <c:v>1.496999999999997</c:v>
                  </c:pt>
                  <c:pt idx="6">
                    <c:v>0.14099999999999999</c:v>
                  </c:pt>
                  <c:pt idx="7">
                    <c:v>1.06</c:v>
                  </c:pt>
                  <c:pt idx="8">
                    <c:v>0.53900000000000003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'Fig 2'!$B$26:$B$34</c:f>
              <c:strCache>
                <c:ptCount val="9"/>
                <c:pt idx="0">
                  <c:v>CIT-Ag</c:v>
                </c:pt>
                <c:pt idx="1">
                  <c:v>PVP-Ag</c:v>
                </c:pt>
                <c:pt idx="2">
                  <c:v>PVP-Au</c:v>
                </c:pt>
                <c:pt idx="3">
                  <c:v>Vive-Ag</c:v>
                </c:pt>
                <c:pt idx="4">
                  <c:v>GA-Ag</c:v>
                </c:pt>
                <c:pt idx="5">
                  <c:v>TA-Au</c:v>
                </c:pt>
                <c:pt idx="6">
                  <c:v>Car-PS</c:v>
                </c:pt>
                <c:pt idx="7">
                  <c:v>Sulf-PS</c:v>
                </c:pt>
                <c:pt idx="8">
                  <c:v>aq-nC60</c:v>
                </c:pt>
              </c:strCache>
            </c:strRef>
          </c:cat>
          <c:val>
            <c:numRef>
              <c:f>'Fig 2'!$D$26:$D$34</c:f>
              <c:numCache>
                <c:formatCode>0.0</c:formatCode>
                <c:ptCount val="9"/>
                <c:pt idx="0">
                  <c:v>38.394560000000013</c:v>
                </c:pt>
                <c:pt idx="1">
                  <c:v>48.010269999999998</c:v>
                </c:pt>
                <c:pt idx="2">
                  <c:v>54</c:v>
                </c:pt>
                <c:pt idx="3">
                  <c:v>60.18</c:v>
                </c:pt>
                <c:pt idx="4">
                  <c:v>61.723000000000013</c:v>
                </c:pt>
                <c:pt idx="5">
                  <c:v>91.76</c:v>
                </c:pt>
                <c:pt idx="6">
                  <c:v>92.6</c:v>
                </c:pt>
                <c:pt idx="7">
                  <c:v>93.2</c:v>
                </c:pt>
                <c:pt idx="8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0B-ED4C-8C37-E2C66D9251B9}"/>
            </c:ext>
          </c:extLst>
        </c:ser>
        <c:ser>
          <c:idx val="0"/>
          <c:order val="1"/>
          <c:tx>
            <c:strRef>
              <c:f>'Fig 2'!$C$36</c:f>
              <c:strCache>
                <c:ptCount val="1"/>
                <c:pt idx="0">
                  <c:v>Freeze Dried - 105C heating for 14 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>
              <a:solidFill>
                <a:schemeClr val="accent6">
                  <a:lumMod val="75000"/>
                </a:schemeClr>
              </a:solidFill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'Fig 2'!$E$36:$E$44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0.24199999999999999</c:v>
                  </c:pt>
                  <c:pt idx="4">
                    <c:v>0</c:v>
                  </c:pt>
                  <c:pt idx="5">
                    <c:v>0</c:v>
                  </c:pt>
                  <c:pt idx="6">
                    <c:v>0.32000000000000101</c:v>
                  </c:pt>
                  <c:pt idx="7">
                    <c:v>1.41</c:v>
                  </c:pt>
                  <c:pt idx="8">
                    <c:v>8.1300000000000008</c:v>
                  </c:pt>
                </c:numCache>
              </c:numRef>
            </c:plus>
            <c:minus>
              <c:numRef>
                <c:f>'Fig 2'!$E$36:$E$44</c:f>
                <c:numCache>
                  <c:formatCode>General</c:formatCode>
                  <c:ptCount val="9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0.24199999999999999</c:v>
                  </c:pt>
                  <c:pt idx="4">
                    <c:v>0</c:v>
                  </c:pt>
                  <c:pt idx="5">
                    <c:v>0</c:v>
                  </c:pt>
                  <c:pt idx="6">
                    <c:v>0.32000000000000101</c:v>
                  </c:pt>
                  <c:pt idx="7">
                    <c:v>1.41</c:v>
                  </c:pt>
                  <c:pt idx="8">
                    <c:v>8.1300000000000008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cat>
            <c:strRef>
              <c:f>'Fig 2'!$B$26:$B$34</c:f>
              <c:strCache>
                <c:ptCount val="9"/>
                <c:pt idx="0">
                  <c:v>CIT-Ag</c:v>
                </c:pt>
                <c:pt idx="1">
                  <c:v>PVP-Ag</c:v>
                </c:pt>
                <c:pt idx="2">
                  <c:v>PVP-Au</c:v>
                </c:pt>
                <c:pt idx="3">
                  <c:v>Vive-Ag</c:v>
                </c:pt>
                <c:pt idx="4">
                  <c:v>GA-Ag</c:v>
                </c:pt>
                <c:pt idx="5">
                  <c:v>TA-Au</c:v>
                </c:pt>
                <c:pt idx="6">
                  <c:v>Car-PS</c:v>
                </c:pt>
                <c:pt idx="7">
                  <c:v>Sulf-PS</c:v>
                </c:pt>
                <c:pt idx="8">
                  <c:v>aq-nC60</c:v>
                </c:pt>
              </c:strCache>
            </c:strRef>
          </c:cat>
          <c:val>
            <c:numRef>
              <c:f>'Fig 2'!$D$36:$D$44</c:f>
              <c:numCache>
                <c:formatCode>0.0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15.97</c:v>
                </c:pt>
                <c:pt idx="4">
                  <c:v>24.332000000000001</c:v>
                </c:pt>
                <c:pt idx="5">
                  <c:v>0</c:v>
                </c:pt>
                <c:pt idx="6">
                  <c:v>15.6</c:v>
                </c:pt>
                <c:pt idx="7">
                  <c:v>6.8</c:v>
                </c:pt>
                <c:pt idx="8">
                  <c:v>17.100000000000001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0B-ED4C-8C37-E2C66D925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952784744"/>
        <c:axId val="-1984129208"/>
      </c:barChart>
      <c:catAx>
        <c:axId val="-1952784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19841292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984129208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 Removed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1952784744"/>
        <c:crosses val="autoZero"/>
        <c:crossBetween val="between"/>
        <c:majorUnit val="20"/>
        <c:min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6895307598745299"/>
          <c:y val="2.98241469816273E-2"/>
          <c:w val="0.52828315627759803"/>
          <c:h val="0.14302770467100026"/>
        </c:manualLayout>
      </c:layout>
      <c:overlay val="0"/>
      <c:spPr>
        <a:solidFill>
          <a:srgbClr val="FFFFFF"/>
        </a:solidFill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585301837271"/>
          <c:y val="3.4030711678281603E-2"/>
          <c:w val="0.851447506561682"/>
          <c:h val="0.801414788668658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'nC60_long term'!$AJ$3</c:f>
              <c:strCache>
                <c:ptCount val="1"/>
                <c:pt idx="0">
                  <c:v>TSS (mg/L)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'nC60_long term'!$AI$4:$AI$112</c:f>
              <c:numCache>
                <c:formatCode>General</c:formatCode>
                <c:ptCount val="109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24</c:v>
                </c:pt>
                <c:pt idx="7">
                  <c:v>27</c:v>
                </c:pt>
                <c:pt idx="8">
                  <c:v>30</c:v>
                </c:pt>
                <c:pt idx="9">
                  <c:v>33</c:v>
                </c:pt>
                <c:pt idx="10">
                  <c:v>36</c:v>
                </c:pt>
                <c:pt idx="11">
                  <c:v>39</c:v>
                </c:pt>
                <c:pt idx="12">
                  <c:v>42</c:v>
                </c:pt>
                <c:pt idx="13">
                  <c:v>45</c:v>
                </c:pt>
                <c:pt idx="14">
                  <c:v>48</c:v>
                </c:pt>
                <c:pt idx="15">
                  <c:v>51</c:v>
                </c:pt>
                <c:pt idx="16">
                  <c:v>54</c:v>
                </c:pt>
                <c:pt idx="17">
                  <c:v>57</c:v>
                </c:pt>
                <c:pt idx="18">
                  <c:v>60</c:v>
                </c:pt>
                <c:pt idx="19">
                  <c:v>63</c:v>
                </c:pt>
                <c:pt idx="20">
                  <c:v>69</c:v>
                </c:pt>
                <c:pt idx="21">
                  <c:v>81</c:v>
                </c:pt>
                <c:pt idx="22">
                  <c:v>87</c:v>
                </c:pt>
                <c:pt idx="23">
                  <c:v>93</c:v>
                </c:pt>
                <c:pt idx="24">
                  <c:v>99</c:v>
                </c:pt>
                <c:pt idx="25">
                  <c:v>106</c:v>
                </c:pt>
                <c:pt idx="26">
                  <c:v>112</c:v>
                </c:pt>
                <c:pt idx="27">
                  <c:v>118</c:v>
                </c:pt>
                <c:pt idx="28">
                  <c:v>123</c:v>
                </c:pt>
                <c:pt idx="29">
                  <c:v>126</c:v>
                </c:pt>
                <c:pt idx="30">
                  <c:v>129</c:v>
                </c:pt>
                <c:pt idx="31">
                  <c:v>132</c:v>
                </c:pt>
                <c:pt idx="32">
                  <c:v>135</c:v>
                </c:pt>
                <c:pt idx="33">
                  <c:v>138</c:v>
                </c:pt>
                <c:pt idx="34">
                  <c:v>141</c:v>
                </c:pt>
                <c:pt idx="35">
                  <c:v>144</c:v>
                </c:pt>
                <c:pt idx="36">
                  <c:v>147</c:v>
                </c:pt>
                <c:pt idx="37">
                  <c:v>150</c:v>
                </c:pt>
                <c:pt idx="38">
                  <c:v>151</c:v>
                </c:pt>
                <c:pt idx="39">
                  <c:v>152</c:v>
                </c:pt>
                <c:pt idx="40">
                  <c:v>153</c:v>
                </c:pt>
                <c:pt idx="41">
                  <c:v>154</c:v>
                </c:pt>
                <c:pt idx="42">
                  <c:v>155</c:v>
                </c:pt>
                <c:pt idx="43">
                  <c:v>156</c:v>
                </c:pt>
                <c:pt idx="44">
                  <c:v>157</c:v>
                </c:pt>
                <c:pt idx="45">
                  <c:v>159</c:v>
                </c:pt>
                <c:pt idx="46">
                  <c:v>162</c:v>
                </c:pt>
                <c:pt idx="47">
                  <c:v>165</c:v>
                </c:pt>
                <c:pt idx="48">
                  <c:v>168</c:v>
                </c:pt>
                <c:pt idx="49">
                  <c:v>172</c:v>
                </c:pt>
                <c:pt idx="50">
                  <c:v>176</c:v>
                </c:pt>
                <c:pt idx="51">
                  <c:v>180</c:v>
                </c:pt>
                <c:pt idx="52">
                  <c:v>181</c:v>
                </c:pt>
                <c:pt idx="53">
                  <c:v>182</c:v>
                </c:pt>
                <c:pt idx="54">
                  <c:v>183</c:v>
                </c:pt>
                <c:pt idx="55">
                  <c:v>184</c:v>
                </c:pt>
                <c:pt idx="56">
                  <c:v>185</c:v>
                </c:pt>
                <c:pt idx="57">
                  <c:v>186</c:v>
                </c:pt>
                <c:pt idx="58">
                  <c:v>189</c:v>
                </c:pt>
                <c:pt idx="59">
                  <c:v>192</c:v>
                </c:pt>
                <c:pt idx="60">
                  <c:v>195</c:v>
                </c:pt>
                <c:pt idx="61">
                  <c:v>198</c:v>
                </c:pt>
                <c:pt idx="62">
                  <c:v>202</c:v>
                </c:pt>
                <c:pt idx="63">
                  <c:v>206</c:v>
                </c:pt>
                <c:pt idx="64">
                  <c:v>210</c:v>
                </c:pt>
                <c:pt idx="65">
                  <c:v>211</c:v>
                </c:pt>
                <c:pt idx="66">
                  <c:v>212</c:v>
                </c:pt>
                <c:pt idx="67">
                  <c:v>213</c:v>
                </c:pt>
                <c:pt idx="68">
                  <c:v>214</c:v>
                </c:pt>
                <c:pt idx="69">
                  <c:v>215</c:v>
                </c:pt>
                <c:pt idx="70">
                  <c:v>216</c:v>
                </c:pt>
                <c:pt idx="71">
                  <c:v>219</c:v>
                </c:pt>
                <c:pt idx="72">
                  <c:v>222</c:v>
                </c:pt>
                <c:pt idx="73">
                  <c:v>225</c:v>
                </c:pt>
                <c:pt idx="74">
                  <c:v>228</c:v>
                </c:pt>
                <c:pt idx="75">
                  <c:v>232</c:v>
                </c:pt>
                <c:pt idx="76">
                  <c:v>236</c:v>
                </c:pt>
                <c:pt idx="77">
                  <c:v>240</c:v>
                </c:pt>
                <c:pt idx="78">
                  <c:v>241</c:v>
                </c:pt>
                <c:pt idx="79">
                  <c:v>242</c:v>
                </c:pt>
                <c:pt idx="80">
                  <c:v>243</c:v>
                </c:pt>
                <c:pt idx="81">
                  <c:v>244</c:v>
                </c:pt>
                <c:pt idx="82">
                  <c:v>245</c:v>
                </c:pt>
                <c:pt idx="83">
                  <c:v>246</c:v>
                </c:pt>
                <c:pt idx="84">
                  <c:v>249</c:v>
                </c:pt>
                <c:pt idx="85">
                  <c:v>252</c:v>
                </c:pt>
                <c:pt idx="86">
                  <c:v>255</c:v>
                </c:pt>
                <c:pt idx="87">
                  <c:v>258</c:v>
                </c:pt>
                <c:pt idx="88">
                  <c:v>262</c:v>
                </c:pt>
                <c:pt idx="89">
                  <c:v>266</c:v>
                </c:pt>
                <c:pt idx="90">
                  <c:v>270</c:v>
                </c:pt>
                <c:pt idx="91">
                  <c:v>271</c:v>
                </c:pt>
                <c:pt idx="92">
                  <c:v>272</c:v>
                </c:pt>
                <c:pt idx="93">
                  <c:v>273</c:v>
                </c:pt>
                <c:pt idx="94">
                  <c:v>274</c:v>
                </c:pt>
                <c:pt idx="95">
                  <c:v>275</c:v>
                </c:pt>
                <c:pt idx="96">
                  <c:v>276</c:v>
                </c:pt>
                <c:pt idx="97">
                  <c:v>279</c:v>
                </c:pt>
                <c:pt idx="98">
                  <c:v>301</c:v>
                </c:pt>
                <c:pt idx="99">
                  <c:v>302</c:v>
                </c:pt>
                <c:pt idx="100">
                  <c:v>303</c:v>
                </c:pt>
                <c:pt idx="101">
                  <c:v>304</c:v>
                </c:pt>
                <c:pt idx="102">
                  <c:v>305</c:v>
                </c:pt>
                <c:pt idx="103">
                  <c:v>306</c:v>
                </c:pt>
                <c:pt idx="104">
                  <c:v>308</c:v>
                </c:pt>
                <c:pt idx="105">
                  <c:v>310</c:v>
                </c:pt>
                <c:pt idx="106">
                  <c:v>312</c:v>
                </c:pt>
                <c:pt idx="107">
                  <c:v>315</c:v>
                </c:pt>
                <c:pt idx="108">
                  <c:v>318</c:v>
                </c:pt>
              </c:numCache>
            </c:numRef>
          </c:xVal>
          <c:yVal>
            <c:numRef>
              <c:f>'nC60_long term'!$AJ$4:$AJ$112</c:f>
              <c:numCache>
                <c:formatCode>0.000_ </c:formatCode>
                <c:ptCount val="109"/>
                <c:pt idx="0">
                  <c:v>2.5144444444444392</c:v>
                </c:pt>
                <c:pt idx="1">
                  <c:v>2.09</c:v>
                </c:pt>
                <c:pt idx="2">
                  <c:v>1.8588888888888919</c:v>
                </c:pt>
                <c:pt idx="3">
                  <c:v>1.7411111111111099</c:v>
                </c:pt>
                <c:pt idx="4">
                  <c:v>1.765555555555556</c:v>
                </c:pt>
                <c:pt idx="5">
                  <c:v>1.6800000000000039</c:v>
                </c:pt>
                <c:pt idx="6">
                  <c:v>1.7205555555555549</c:v>
                </c:pt>
                <c:pt idx="7">
                  <c:v>1.759499999999995</c:v>
                </c:pt>
                <c:pt idx="8">
                  <c:v>1.672611111111117</c:v>
                </c:pt>
                <c:pt idx="9">
                  <c:v>1.466666666666663</c:v>
                </c:pt>
                <c:pt idx="10">
                  <c:v>1.4733333333333321</c:v>
                </c:pt>
                <c:pt idx="11">
                  <c:v>1.453000000000005</c:v>
                </c:pt>
                <c:pt idx="12">
                  <c:v>0.96444444444444899</c:v>
                </c:pt>
                <c:pt idx="13">
                  <c:v>0.91822222222222305</c:v>
                </c:pt>
                <c:pt idx="14">
                  <c:v>0.68</c:v>
                </c:pt>
                <c:pt idx="15">
                  <c:v>0.57958333333333401</c:v>
                </c:pt>
                <c:pt idx="16">
                  <c:v>0.54200000000000104</c:v>
                </c:pt>
                <c:pt idx="17">
                  <c:v>0.54999999999999705</c:v>
                </c:pt>
                <c:pt idx="18">
                  <c:v>0.56287500000000301</c:v>
                </c:pt>
                <c:pt idx="19">
                  <c:v>0.57719444444444501</c:v>
                </c:pt>
                <c:pt idx="20">
                  <c:v>0.55312500000000198</c:v>
                </c:pt>
                <c:pt idx="21">
                  <c:v>0.60324999999999995</c:v>
                </c:pt>
                <c:pt idx="22">
                  <c:v>0.58850000000000202</c:v>
                </c:pt>
                <c:pt idx="23">
                  <c:v>0.625000000000002</c:v>
                </c:pt>
                <c:pt idx="24">
                  <c:v>0.60633333333333395</c:v>
                </c:pt>
                <c:pt idx="25">
                  <c:v>0.53500000000000203</c:v>
                </c:pt>
                <c:pt idx="26">
                  <c:v>0.625000000000002</c:v>
                </c:pt>
                <c:pt idx="27">
                  <c:v>0.61600000000000199</c:v>
                </c:pt>
                <c:pt idx="28">
                  <c:v>0.53200000000000003</c:v>
                </c:pt>
                <c:pt idx="29">
                  <c:v>0.65000000000000502</c:v>
                </c:pt>
                <c:pt idx="30">
                  <c:v>0.62666666666667403</c:v>
                </c:pt>
                <c:pt idx="31">
                  <c:v>0.66666666666666796</c:v>
                </c:pt>
                <c:pt idx="32">
                  <c:v>0.52000000000000202</c:v>
                </c:pt>
                <c:pt idx="33">
                  <c:v>0.68666666666667298</c:v>
                </c:pt>
                <c:pt idx="34">
                  <c:v>0.59666666666666002</c:v>
                </c:pt>
                <c:pt idx="35">
                  <c:v>0.57333333333333703</c:v>
                </c:pt>
                <c:pt idx="36">
                  <c:v>0.70666666666667199</c:v>
                </c:pt>
                <c:pt idx="37">
                  <c:v>0.56999999999999695</c:v>
                </c:pt>
                <c:pt idx="38">
                  <c:v>0.37333333333332902</c:v>
                </c:pt>
                <c:pt idx="39">
                  <c:v>0</c:v>
                </c:pt>
                <c:pt idx="40">
                  <c:v>0.34333333333333299</c:v>
                </c:pt>
                <c:pt idx="41">
                  <c:v>0</c:v>
                </c:pt>
                <c:pt idx="42">
                  <c:v>0.54999999999999905</c:v>
                </c:pt>
                <c:pt idx="43">
                  <c:v>0.55333333333333201</c:v>
                </c:pt>
                <c:pt idx="44">
                  <c:v>0.62666666666666504</c:v>
                </c:pt>
                <c:pt idx="45">
                  <c:v>0.456666666666669</c:v>
                </c:pt>
                <c:pt idx="46">
                  <c:v>0.64666666666667005</c:v>
                </c:pt>
                <c:pt idx="47">
                  <c:v>0.55666666666667297</c:v>
                </c:pt>
                <c:pt idx="48">
                  <c:v>0.52000000000000202</c:v>
                </c:pt>
                <c:pt idx="49">
                  <c:v>0.51333333333333597</c:v>
                </c:pt>
                <c:pt idx="50">
                  <c:v>0.57333333333333303</c:v>
                </c:pt>
                <c:pt idx="51">
                  <c:v>0.61250000000000004</c:v>
                </c:pt>
                <c:pt idx="52">
                  <c:v>0.45749999999999502</c:v>
                </c:pt>
                <c:pt idx="53">
                  <c:v>0.54250000000000098</c:v>
                </c:pt>
                <c:pt idx="54">
                  <c:v>0.58000000000000296</c:v>
                </c:pt>
                <c:pt idx="55">
                  <c:v>0.57666666666666599</c:v>
                </c:pt>
                <c:pt idx="56">
                  <c:v>0.64666666666666806</c:v>
                </c:pt>
                <c:pt idx="57">
                  <c:v>0.59833333333333405</c:v>
                </c:pt>
                <c:pt idx="58">
                  <c:v>0.61500000000000099</c:v>
                </c:pt>
                <c:pt idx="59">
                  <c:v>0.61</c:v>
                </c:pt>
                <c:pt idx="60">
                  <c:v>0.62166666666666903</c:v>
                </c:pt>
                <c:pt idx="61">
                  <c:v>0.59666666666666801</c:v>
                </c:pt>
                <c:pt idx="62">
                  <c:v>0.53222222222221705</c:v>
                </c:pt>
                <c:pt idx="63">
                  <c:v>0.60750000000000004</c:v>
                </c:pt>
                <c:pt idx="64">
                  <c:v>0.60973684210526402</c:v>
                </c:pt>
                <c:pt idx="65">
                  <c:v>0.36555555555555702</c:v>
                </c:pt>
                <c:pt idx="66">
                  <c:v>0.29499999999999899</c:v>
                </c:pt>
                <c:pt idx="67">
                  <c:v>0.30166666666666803</c:v>
                </c:pt>
                <c:pt idx="68">
                  <c:v>0.401666666666668</c:v>
                </c:pt>
                <c:pt idx="69">
                  <c:v>0.48</c:v>
                </c:pt>
                <c:pt idx="70">
                  <c:v>0.61833333333333595</c:v>
                </c:pt>
                <c:pt idx="71">
                  <c:v>0.56499999999999795</c:v>
                </c:pt>
                <c:pt idx="72">
                  <c:v>0.56666666666666599</c:v>
                </c:pt>
                <c:pt idx="73">
                  <c:v>0.54666666666666897</c:v>
                </c:pt>
                <c:pt idx="74">
                  <c:v>0.56666666666666399</c:v>
                </c:pt>
                <c:pt idx="75">
                  <c:v>0.56499999999999795</c:v>
                </c:pt>
                <c:pt idx="76">
                  <c:v>0.61333333333333295</c:v>
                </c:pt>
                <c:pt idx="77">
                  <c:v>0.61</c:v>
                </c:pt>
                <c:pt idx="78">
                  <c:v>0.56333333333333402</c:v>
                </c:pt>
                <c:pt idx="79">
                  <c:v>0.54833333333333201</c:v>
                </c:pt>
                <c:pt idx="80">
                  <c:v>0.55499999999999905</c:v>
                </c:pt>
                <c:pt idx="81">
                  <c:v>0.50444444444444803</c:v>
                </c:pt>
                <c:pt idx="82">
                  <c:v>0.52500000000000202</c:v>
                </c:pt>
                <c:pt idx="83">
                  <c:v>0.53333333333333</c:v>
                </c:pt>
                <c:pt idx="84">
                  <c:v>0.55666666666666498</c:v>
                </c:pt>
                <c:pt idx="85">
                  <c:v>0.46833333333332999</c:v>
                </c:pt>
                <c:pt idx="86">
                  <c:v>0.54666666666666597</c:v>
                </c:pt>
                <c:pt idx="87">
                  <c:v>0.473333333333333</c:v>
                </c:pt>
                <c:pt idx="88">
                  <c:v>0.72166666666666901</c:v>
                </c:pt>
                <c:pt idx="89">
                  <c:v>0.57500000000000395</c:v>
                </c:pt>
                <c:pt idx="90">
                  <c:v>0.54999999999999905</c:v>
                </c:pt>
                <c:pt idx="91">
                  <c:v>1.8753333333333371</c:v>
                </c:pt>
                <c:pt idx="92">
                  <c:v>1.6660000000000039</c:v>
                </c:pt>
                <c:pt idx="93">
                  <c:v>1.4359999999999891</c:v>
                </c:pt>
                <c:pt idx="94">
                  <c:v>1.37</c:v>
                </c:pt>
                <c:pt idx="95">
                  <c:v>1.3900000000000019</c:v>
                </c:pt>
                <c:pt idx="96">
                  <c:v>1.404000000000001</c:v>
                </c:pt>
                <c:pt idx="97">
                  <c:v>1.77199999999999</c:v>
                </c:pt>
                <c:pt idx="98">
                  <c:v>1.762666666666665</c:v>
                </c:pt>
                <c:pt idx="99">
                  <c:v>1.6900000000000039</c:v>
                </c:pt>
                <c:pt idx="100">
                  <c:v>1.3740000000000041</c:v>
                </c:pt>
                <c:pt idx="101">
                  <c:v>1.276000000000002</c:v>
                </c:pt>
                <c:pt idx="102">
                  <c:v>1.4640000000000031</c:v>
                </c:pt>
                <c:pt idx="103">
                  <c:v>1.263999999999992</c:v>
                </c:pt>
                <c:pt idx="104">
                  <c:v>1.1460000000000039</c:v>
                </c:pt>
                <c:pt idx="105">
                  <c:v>0.993999999999997</c:v>
                </c:pt>
                <c:pt idx="106">
                  <c:v>0.93199999999999505</c:v>
                </c:pt>
                <c:pt idx="107">
                  <c:v>1.3280000000000021</c:v>
                </c:pt>
                <c:pt idx="108">
                  <c:v>1.5960000000000021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91-254B-903F-987FC49797F2}"/>
            </c:ext>
          </c:extLst>
        </c:ser>
        <c:ser>
          <c:idx val="1"/>
          <c:order val="1"/>
          <c:tx>
            <c:strRef>
              <c:f>'nC60_long term'!$AK$3</c:f>
              <c:strCache>
                <c:ptCount val="1"/>
                <c:pt idx="0">
                  <c:v>nC60 (Influent)</c:v>
                </c:pt>
              </c:strCache>
            </c:strRef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'nC60_long term'!$AI$4:$AI$112</c:f>
              <c:numCache>
                <c:formatCode>General</c:formatCode>
                <c:ptCount val="109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24</c:v>
                </c:pt>
                <c:pt idx="7">
                  <c:v>27</c:v>
                </c:pt>
                <c:pt idx="8">
                  <c:v>30</c:v>
                </c:pt>
                <c:pt idx="9">
                  <c:v>33</c:v>
                </c:pt>
                <c:pt idx="10">
                  <c:v>36</c:v>
                </c:pt>
                <c:pt idx="11">
                  <c:v>39</c:v>
                </c:pt>
                <c:pt idx="12">
                  <c:v>42</c:v>
                </c:pt>
                <c:pt idx="13">
                  <c:v>45</c:v>
                </c:pt>
                <c:pt idx="14">
                  <c:v>48</c:v>
                </c:pt>
                <c:pt idx="15">
                  <c:v>51</c:v>
                </c:pt>
                <c:pt idx="16">
                  <c:v>54</c:v>
                </c:pt>
                <c:pt idx="17">
                  <c:v>57</c:v>
                </c:pt>
                <c:pt idx="18">
                  <c:v>60</c:v>
                </c:pt>
                <c:pt idx="19">
                  <c:v>63</c:v>
                </c:pt>
                <c:pt idx="20">
                  <c:v>69</c:v>
                </c:pt>
                <c:pt idx="21">
                  <c:v>81</c:v>
                </c:pt>
                <c:pt idx="22">
                  <c:v>87</c:v>
                </c:pt>
                <c:pt idx="23">
                  <c:v>93</c:v>
                </c:pt>
                <c:pt idx="24">
                  <c:v>99</c:v>
                </c:pt>
                <c:pt idx="25">
                  <c:v>106</c:v>
                </c:pt>
                <c:pt idx="26">
                  <c:v>112</c:v>
                </c:pt>
                <c:pt idx="27">
                  <c:v>118</c:v>
                </c:pt>
                <c:pt idx="28">
                  <c:v>123</c:v>
                </c:pt>
                <c:pt idx="29">
                  <c:v>126</c:v>
                </c:pt>
                <c:pt idx="30">
                  <c:v>129</c:v>
                </c:pt>
                <c:pt idx="31">
                  <c:v>132</c:v>
                </c:pt>
                <c:pt idx="32">
                  <c:v>135</c:v>
                </c:pt>
                <c:pt idx="33">
                  <c:v>138</c:v>
                </c:pt>
                <c:pt idx="34">
                  <c:v>141</c:v>
                </c:pt>
                <c:pt idx="35">
                  <c:v>144</c:v>
                </c:pt>
                <c:pt idx="36">
                  <c:v>147</c:v>
                </c:pt>
                <c:pt idx="37">
                  <c:v>150</c:v>
                </c:pt>
                <c:pt idx="38">
                  <c:v>151</c:v>
                </c:pt>
                <c:pt idx="39">
                  <c:v>152</c:v>
                </c:pt>
                <c:pt idx="40">
                  <c:v>153</c:v>
                </c:pt>
                <c:pt idx="41">
                  <c:v>154</c:v>
                </c:pt>
                <c:pt idx="42">
                  <c:v>155</c:v>
                </c:pt>
                <c:pt idx="43">
                  <c:v>156</c:v>
                </c:pt>
                <c:pt idx="44">
                  <c:v>157</c:v>
                </c:pt>
                <c:pt idx="45">
                  <c:v>159</c:v>
                </c:pt>
                <c:pt idx="46">
                  <c:v>162</c:v>
                </c:pt>
                <c:pt idx="47">
                  <c:v>165</c:v>
                </c:pt>
                <c:pt idx="48">
                  <c:v>168</c:v>
                </c:pt>
                <c:pt idx="49">
                  <c:v>172</c:v>
                </c:pt>
                <c:pt idx="50">
                  <c:v>176</c:v>
                </c:pt>
                <c:pt idx="51">
                  <c:v>180</c:v>
                </c:pt>
                <c:pt idx="52">
                  <c:v>181</c:v>
                </c:pt>
                <c:pt idx="53">
                  <c:v>182</c:v>
                </c:pt>
                <c:pt idx="54">
                  <c:v>183</c:v>
                </c:pt>
                <c:pt idx="55">
                  <c:v>184</c:v>
                </c:pt>
                <c:pt idx="56">
                  <c:v>185</c:v>
                </c:pt>
                <c:pt idx="57">
                  <c:v>186</c:v>
                </c:pt>
                <c:pt idx="58">
                  <c:v>189</c:v>
                </c:pt>
                <c:pt idx="59">
                  <c:v>192</c:v>
                </c:pt>
                <c:pt idx="60">
                  <c:v>195</c:v>
                </c:pt>
                <c:pt idx="61">
                  <c:v>198</c:v>
                </c:pt>
                <c:pt idx="62">
                  <c:v>202</c:v>
                </c:pt>
                <c:pt idx="63">
                  <c:v>206</c:v>
                </c:pt>
                <c:pt idx="64">
                  <c:v>210</c:v>
                </c:pt>
                <c:pt idx="65">
                  <c:v>211</c:v>
                </c:pt>
                <c:pt idx="66">
                  <c:v>212</c:v>
                </c:pt>
                <c:pt idx="67">
                  <c:v>213</c:v>
                </c:pt>
                <c:pt idx="68">
                  <c:v>214</c:v>
                </c:pt>
                <c:pt idx="69">
                  <c:v>215</c:v>
                </c:pt>
                <c:pt idx="70">
                  <c:v>216</c:v>
                </c:pt>
                <c:pt idx="71">
                  <c:v>219</c:v>
                </c:pt>
                <c:pt idx="72">
                  <c:v>222</c:v>
                </c:pt>
                <c:pt idx="73">
                  <c:v>225</c:v>
                </c:pt>
                <c:pt idx="74">
                  <c:v>228</c:v>
                </c:pt>
                <c:pt idx="75">
                  <c:v>232</c:v>
                </c:pt>
                <c:pt idx="76">
                  <c:v>236</c:v>
                </c:pt>
                <c:pt idx="77">
                  <c:v>240</c:v>
                </c:pt>
                <c:pt idx="78">
                  <c:v>241</c:v>
                </c:pt>
                <c:pt idx="79">
                  <c:v>242</c:v>
                </c:pt>
                <c:pt idx="80">
                  <c:v>243</c:v>
                </c:pt>
                <c:pt idx="81">
                  <c:v>244</c:v>
                </c:pt>
                <c:pt idx="82">
                  <c:v>245</c:v>
                </c:pt>
                <c:pt idx="83">
                  <c:v>246</c:v>
                </c:pt>
                <c:pt idx="84">
                  <c:v>249</c:v>
                </c:pt>
                <c:pt idx="85">
                  <c:v>252</c:v>
                </c:pt>
                <c:pt idx="86">
                  <c:v>255</c:v>
                </c:pt>
                <c:pt idx="87">
                  <c:v>258</c:v>
                </c:pt>
                <c:pt idx="88">
                  <c:v>262</c:v>
                </c:pt>
                <c:pt idx="89">
                  <c:v>266</c:v>
                </c:pt>
                <c:pt idx="90">
                  <c:v>270</c:v>
                </c:pt>
                <c:pt idx="91">
                  <c:v>271</c:v>
                </c:pt>
                <c:pt idx="92">
                  <c:v>272</c:v>
                </c:pt>
                <c:pt idx="93">
                  <c:v>273</c:v>
                </c:pt>
                <c:pt idx="94">
                  <c:v>274</c:v>
                </c:pt>
                <c:pt idx="95">
                  <c:v>275</c:v>
                </c:pt>
                <c:pt idx="96">
                  <c:v>276</c:v>
                </c:pt>
                <c:pt idx="97">
                  <c:v>279</c:v>
                </c:pt>
                <c:pt idx="98">
                  <c:v>301</c:v>
                </c:pt>
                <c:pt idx="99">
                  <c:v>302</c:v>
                </c:pt>
                <c:pt idx="100">
                  <c:v>303</c:v>
                </c:pt>
                <c:pt idx="101">
                  <c:v>304</c:v>
                </c:pt>
                <c:pt idx="102">
                  <c:v>305</c:v>
                </c:pt>
                <c:pt idx="103">
                  <c:v>306</c:v>
                </c:pt>
                <c:pt idx="104">
                  <c:v>308</c:v>
                </c:pt>
                <c:pt idx="105">
                  <c:v>310</c:v>
                </c:pt>
                <c:pt idx="106">
                  <c:v>312</c:v>
                </c:pt>
                <c:pt idx="107">
                  <c:v>315</c:v>
                </c:pt>
                <c:pt idx="108">
                  <c:v>318</c:v>
                </c:pt>
              </c:numCache>
            </c:numRef>
          </c:xVal>
          <c:yVal>
            <c:numRef>
              <c:f>'nC60_long term'!$AK$4:$AK$112</c:f>
              <c:numCache>
                <c:formatCode>General</c:formatCode>
                <c:ptCount val="109"/>
                <c:pt idx="0">
                  <c:v>0.76000000000000201</c:v>
                </c:pt>
                <c:pt idx="1">
                  <c:v>0.76000000000000201</c:v>
                </c:pt>
                <c:pt idx="2">
                  <c:v>0.76000000000000201</c:v>
                </c:pt>
                <c:pt idx="3">
                  <c:v>0.76000000000000201</c:v>
                </c:pt>
                <c:pt idx="4">
                  <c:v>0.76000000000000201</c:v>
                </c:pt>
                <c:pt idx="5">
                  <c:v>0.76000000000000201</c:v>
                </c:pt>
                <c:pt idx="6">
                  <c:v>0.76000000000000201</c:v>
                </c:pt>
                <c:pt idx="7">
                  <c:v>0.76000000000000201</c:v>
                </c:pt>
                <c:pt idx="8">
                  <c:v>0.76000000000000201</c:v>
                </c:pt>
                <c:pt idx="9">
                  <c:v>0.76000000000000201</c:v>
                </c:pt>
                <c:pt idx="10">
                  <c:v>0.76000000000000201</c:v>
                </c:pt>
                <c:pt idx="11">
                  <c:v>0.76000000000000201</c:v>
                </c:pt>
                <c:pt idx="12">
                  <c:v>0.76000000000000201</c:v>
                </c:pt>
                <c:pt idx="13">
                  <c:v>0.76000000000000201</c:v>
                </c:pt>
                <c:pt idx="14">
                  <c:v>0.76000000000000201</c:v>
                </c:pt>
                <c:pt idx="15">
                  <c:v>0.76000000000000201</c:v>
                </c:pt>
                <c:pt idx="16">
                  <c:v>0.76000000000000201</c:v>
                </c:pt>
                <c:pt idx="17">
                  <c:v>0.76000000000000201</c:v>
                </c:pt>
                <c:pt idx="18">
                  <c:v>0.76000000000000201</c:v>
                </c:pt>
                <c:pt idx="19">
                  <c:v>0.76000000000000201</c:v>
                </c:pt>
                <c:pt idx="20">
                  <c:v>0.76000000000000201</c:v>
                </c:pt>
                <c:pt idx="21">
                  <c:v>0.76000000000000201</c:v>
                </c:pt>
                <c:pt idx="22">
                  <c:v>0.76000000000000201</c:v>
                </c:pt>
                <c:pt idx="23">
                  <c:v>7.0000000000000007E-2</c:v>
                </c:pt>
                <c:pt idx="24">
                  <c:v>7.0000000000000007E-2</c:v>
                </c:pt>
                <c:pt idx="25">
                  <c:v>7.0000000000000007E-2</c:v>
                </c:pt>
                <c:pt idx="26">
                  <c:v>7.0000000000000007E-2</c:v>
                </c:pt>
                <c:pt idx="27">
                  <c:v>7.0000000000000007E-2</c:v>
                </c:pt>
                <c:pt idx="28">
                  <c:v>7.0000000000000007E-2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2</c:v>
                </c:pt>
                <c:pt idx="85">
                  <c:v>2</c:v>
                </c:pt>
                <c:pt idx="86">
                  <c:v>2</c:v>
                </c:pt>
                <c:pt idx="87">
                  <c:v>2</c:v>
                </c:pt>
                <c:pt idx="88">
                  <c:v>2</c:v>
                </c:pt>
                <c:pt idx="89">
                  <c:v>2</c:v>
                </c:pt>
                <c:pt idx="90">
                  <c:v>2</c:v>
                </c:pt>
                <c:pt idx="91">
                  <c:v>2</c:v>
                </c:pt>
                <c:pt idx="92">
                  <c:v>2</c:v>
                </c:pt>
                <c:pt idx="93">
                  <c:v>2</c:v>
                </c:pt>
                <c:pt idx="94">
                  <c:v>2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2</c:v>
                </c:pt>
                <c:pt idx="99">
                  <c:v>2</c:v>
                </c:pt>
                <c:pt idx="100">
                  <c:v>2</c:v>
                </c:pt>
                <c:pt idx="101">
                  <c:v>2</c:v>
                </c:pt>
                <c:pt idx="102">
                  <c:v>2</c:v>
                </c:pt>
                <c:pt idx="103">
                  <c:v>2</c:v>
                </c:pt>
                <c:pt idx="104">
                  <c:v>2</c:v>
                </c:pt>
                <c:pt idx="105">
                  <c:v>2</c:v>
                </c:pt>
                <c:pt idx="106">
                  <c:v>2</c:v>
                </c:pt>
                <c:pt idx="107">
                  <c:v>2</c:v>
                </c:pt>
                <c:pt idx="108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891-254B-903F-987FC49797F2}"/>
            </c:ext>
          </c:extLst>
        </c:ser>
        <c:ser>
          <c:idx val="2"/>
          <c:order val="2"/>
          <c:tx>
            <c:strRef>
              <c:f>'nC60_long term'!$AL$3</c:f>
              <c:strCache>
                <c:ptCount val="1"/>
                <c:pt idx="0">
                  <c:v>nC60 (effluent)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'nC60_long term'!$AI$4:$AI$112</c:f>
              <c:numCache>
                <c:formatCode>General</c:formatCode>
                <c:ptCount val="109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24</c:v>
                </c:pt>
                <c:pt idx="7">
                  <c:v>27</c:v>
                </c:pt>
                <c:pt idx="8">
                  <c:v>30</c:v>
                </c:pt>
                <c:pt idx="9">
                  <c:v>33</c:v>
                </c:pt>
                <c:pt idx="10">
                  <c:v>36</c:v>
                </c:pt>
                <c:pt idx="11">
                  <c:v>39</c:v>
                </c:pt>
                <c:pt idx="12">
                  <c:v>42</c:v>
                </c:pt>
                <c:pt idx="13">
                  <c:v>45</c:v>
                </c:pt>
                <c:pt idx="14">
                  <c:v>48</c:v>
                </c:pt>
                <c:pt idx="15">
                  <c:v>51</c:v>
                </c:pt>
                <c:pt idx="16">
                  <c:v>54</c:v>
                </c:pt>
                <c:pt idx="17">
                  <c:v>57</c:v>
                </c:pt>
                <c:pt idx="18">
                  <c:v>60</c:v>
                </c:pt>
                <c:pt idx="19">
                  <c:v>63</c:v>
                </c:pt>
                <c:pt idx="20">
                  <c:v>69</c:v>
                </c:pt>
                <c:pt idx="21">
                  <c:v>81</c:v>
                </c:pt>
                <c:pt idx="22">
                  <c:v>87</c:v>
                </c:pt>
                <c:pt idx="23">
                  <c:v>93</c:v>
                </c:pt>
                <c:pt idx="24">
                  <c:v>99</c:v>
                </c:pt>
                <c:pt idx="25">
                  <c:v>106</c:v>
                </c:pt>
                <c:pt idx="26">
                  <c:v>112</c:v>
                </c:pt>
                <c:pt idx="27">
                  <c:v>118</c:v>
                </c:pt>
                <c:pt idx="28">
                  <c:v>123</c:v>
                </c:pt>
                <c:pt idx="29">
                  <c:v>126</c:v>
                </c:pt>
                <c:pt idx="30">
                  <c:v>129</c:v>
                </c:pt>
                <c:pt idx="31">
                  <c:v>132</c:v>
                </c:pt>
                <c:pt idx="32">
                  <c:v>135</c:v>
                </c:pt>
                <c:pt idx="33">
                  <c:v>138</c:v>
                </c:pt>
                <c:pt idx="34">
                  <c:v>141</c:v>
                </c:pt>
                <c:pt idx="35">
                  <c:v>144</c:v>
                </c:pt>
                <c:pt idx="36">
                  <c:v>147</c:v>
                </c:pt>
                <c:pt idx="37">
                  <c:v>150</c:v>
                </c:pt>
                <c:pt idx="38">
                  <c:v>151</c:v>
                </c:pt>
                <c:pt idx="39">
                  <c:v>152</c:v>
                </c:pt>
                <c:pt idx="40">
                  <c:v>153</c:v>
                </c:pt>
                <c:pt idx="41">
                  <c:v>154</c:v>
                </c:pt>
                <c:pt idx="42">
                  <c:v>155</c:v>
                </c:pt>
                <c:pt idx="43">
                  <c:v>156</c:v>
                </c:pt>
                <c:pt idx="44">
                  <c:v>157</c:v>
                </c:pt>
                <c:pt idx="45">
                  <c:v>159</c:v>
                </c:pt>
                <c:pt idx="46">
                  <c:v>162</c:v>
                </c:pt>
                <c:pt idx="47">
                  <c:v>165</c:v>
                </c:pt>
                <c:pt idx="48">
                  <c:v>168</c:v>
                </c:pt>
                <c:pt idx="49">
                  <c:v>172</c:v>
                </c:pt>
                <c:pt idx="50">
                  <c:v>176</c:v>
                </c:pt>
                <c:pt idx="51">
                  <c:v>180</c:v>
                </c:pt>
                <c:pt idx="52">
                  <c:v>181</c:v>
                </c:pt>
                <c:pt idx="53">
                  <c:v>182</c:v>
                </c:pt>
                <c:pt idx="54">
                  <c:v>183</c:v>
                </c:pt>
                <c:pt idx="55">
                  <c:v>184</c:v>
                </c:pt>
                <c:pt idx="56">
                  <c:v>185</c:v>
                </c:pt>
                <c:pt idx="57">
                  <c:v>186</c:v>
                </c:pt>
                <c:pt idx="58">
                  <c:v>189</c:v>
                </c:pt>
                <c:pt idx="59">
                  <c:v>192</c:v>
                </c:pt>
                <c:pt idx="60">
                  <c:v>195</c:v>
                </c:pt>
                <c:pt idx="61">
                  <c:v>198</c:v>
                </c:pt>
                <c:pt idx="62">
                  <c:v>202</c:v>
                </c:pt>
                <c:pt idx="63">
                  <c:v>206</c:v>
                </c:pt>
                <c:pt idx="64">
                  <c:v>210</c:v>
                </c:pt>
                <c:pt idx="65">
                  <c:v>211</c:v>
                </c:pt>
                <c:pt idx="66">
                  <c:v>212</c:v>
                </c:pt>
                <c:pt idx="67">
                  <c:v>213</c:v>
                </c:pt>
                <c:pt idx="68">
                  <c:v>214</c:v>
                </c:pt>
                <c:pt idx="69">
                  <c:v>215</c:v>
                </c:pt>
                <c:pt idx="70">
                  <c:v>216</c:v>
                </c:pt>
                <c:pt idx="71">
                  <c:v>219</c:v>
                </c:pt>
                <c:pt idx="72">
                  <c:v>222</c:v>
                </c:pt>
                <c:pt idx="73">
                  <c:v>225</c:v>
                </c:pt>
                <c:pt idx="74">
                  <c:v>228</c:v>
                </c:pt>
                <c:pt idx="75">
                  <c:v>232</c:v>
                </c:pt>
                <c:pt idx="76">
                  <c:v>236</c:v>
                </c:pt>
                <c:pt idx="77">
                  <c:v>240</c:v>
                </c:pt>
                <c:pt idx="78">
                  <c:v>241</c:v>
                </c:pt>
                <c:pt idx="79">
                  <c:v>242</c:v>
                </c:pt>
                <c:pt idx="80">
                  <c:v>243</c:v>
                </c:pt>
                <c:pt idx="81">
                  <c:v>244</c:v>
                </c:pt>
                <c:pt idx="82">
                  <c:v>245</c:v>
                </c:pt>
                <c:pt idx="83">
                  <c:v>246</c:v>
                </c:pt>
                <c:pt idx="84">
                  <c:v>249</c:v>
                </c:pt>
                <c:pt idx="85">
                  <c:v>252</c:v>
                </c:pt>
                <c:pt idx="86">
                  <c:v>255</c:v>
                </c:pt>
                <c:pt idx="87">
                  <c:v>258</c:v>
                </c:pt>
                <c:pt idx="88">
                  <c:v>262</c:v>
                </c:pt>
                <c:pt idx="89">
                  <c:v>266</c:v>
                </c:pt>
                <c:pt idx="90">
                  <c:v>270</c:v>
                </c:pt>
                <c:pt idx="91">
                  <c:v>271</c:v>
                </c:pt>
                <c:pt idx="92">
                  <c:v>272</c:v>
                </c:pt>
                <c:pt idx="93">
                  <c:v>273</c:v>
                </c:pt>
                <c:pt idx="94">
                  <c:v>274</c:v>
                </c:pt>
                <c:pt idx="95">
                  <c:v>275</c:v>
                </c:pt>
                <c:pt idx="96">
                  <c:v>276</c:v>
                </c:pt>
                <c:pt idx="97">
                  <c:v>279</c:v>
                </c:pt>
                <c:pt idx="98">
                  <c:v>301</c:v>
                </c:pt>
                <c:pt idx="99">
                  <c:v>302</c:v>
                </c:pt>
                <c:pt idx="100">
                  <c:v>303</c:v>
                </c:pt>
                <c:pt idx="101">
                  <c:v>304</c:v>
                </c:pt>
                <c:pt idx="102">
                  <c:v>305</c:v>
                </c:pt>
                <c:pt idx="103">
                  <c:v>306</c:v>
                </c:pt>
                <c:pt idx="104">
                  <c:v>308</c:v>
                </c:pt>
                <c:pt idx="105">
                  <c:v>310</c:v>
                </c:pt>
                <c:pt idx="106">
                  <c:v>312</c:v>
                </c:pt>
                <c:pt idx="107">
                  <c:v>315</c:v>
                </c:pt>
                <c:pt idx="108">
                  <c:v>318</c:v>
                </c:pt>
              </c:numCache>
            </c:numRef>
          </c:xVal>
          <c:yVal>
            <c:numRef>
              <c:f>'nC60_long term'!$AL$4:$AL$112</c:f>
              <c:numCache>
                <c:formatCode>0.000_ </c:formatCode>
                <c:ptCount val="109"/>
                <c:pt idx="0">
                  <c:v>1.7074558907228199E-2</c:v>
                </c:pt>
                <c:pt idx="1">
                  <c:v>3.5856573705179397E-2</c:v>
                </c:pt>
                <c:pt idx="2">
                  <c:v>7.2566875355719998E-2</c:v>
                </c:pt>
                <c:pt idx="3">
                  <c:v>7.0005691519635996E-2</c:v>
                </c:pt>
                <c:pt idx="4">
                  <c:v>2.3904382470119601E-2</c:v>
                </c:pt>
                <c:pt idx="5">
                  <c:v>9.5666666666667302E-3</c:v>
                </c:pt>
                <c:pt idx="6">
                  <c:v>1.4988888888888901E-2</c:v>
                </c:pt>
                <c:pt idx="7">
                  <c:v>1.9483333333333401E-2</c:v>
                </c:pt>
                <c:pt idx="8">
                  <c:v>2.7949999999999999E-2</c:v>
                </c:pt>
                <c:pt idx="9">
                  <c:v>1.37E-2</c:v>
                </c:pt>
                <c:pt idx="10">
                  <c:v>9.1999999999999998E-3</c:v>
                </c:pt>
                <c:pt idx="11">
                  <c:v>4.3299999999999998E-2</c:v>
                </c:pt>
                <c:pt idx="12">
                  <c:v>6.9800000000000098E-2</c:v>
                </c:pt>
                <c:pt idx="13">
                  <c:v>2.1749999999999999E-2</c:v>
                </c:pt>
                <c:pt idx="14">
                  <c:v>2.5999999999999999E-3</c:v>
                </c:pt>
                <c:pt idx="15">
                  <c:v>3.2750000000000001E-2</c:v>
                </c:pt>
                <c:pt idx="16">
                  <c:v>0.247</c:v>
                </c:pt>
                <c:pt idx="17">
                  <c:v>9.5333333333333298E-2</c:v>
                </c:pt>
                <c:pt idx="18">
                  <c:v>9.4500000000000306E-2</c:v>
                </c:pt>
                <c:pt idx="19">
                  <c:v>4.5999999999999999E-2</c:v>
                </c:pt>
                <c:pt idx="20">
                  <c:v>6.0999999999999999E-2</c:v>
                </c:pt>
                <c:pt idx="21">
                  <c:v>2.9499999999999998E-2</c:v>
                </c:pt>
                <c:pt idx="22">
                  <c:v>3.8131948364304002E-2</c:v>
                </c:pt>
                <c:pt idx="23">
                  <c:v>2.2869735911449202E-3</c:v>
                </c:pt>
                <c:pt idx="24">
                  <c:v>2.7253356285110602E-3</c:v>
                </c:pt>
                <c:pt idx="25">
                  <c:v>6.32850510906413E-4</c:v>
                </c:pt>
                <c:pt idx="26">
                  <c:v>1.65218096994638E-3</c:v>
                </c:pt>
                <c:pt idx="27">
                  <c:v>4.1045113802496503E-3</c:v>
                </c:pt>
                <c:pt idx="28">
                  <c:v>6.1539926271E-3</c:v>
                </c:pt>
                <c:pt idx="29">
                  <c:v>0.12819470678540801</c:v>
                </c:pt>
                <c:pt idx="30">
                  <c:v>0.29741285442836601</c:v>
                </c:pt>
                <c:pt idx="31">
                  <c:v>0.40340031387923297</c:v>
                </c:pt>
                <c:pt idx="32">
                  <c:v>0.42938010918900699</c:v>
                </c:pt>
                <c:pt idx="33">
                  <c:v>0.124294283400627</c:v>
                </c:pt>
                <c:pt idx="34">
                  <c:v>0.29038661837993901</c:v>
                </c:pt>
                <c:pt idx="35">
                  <c:v>0.31998315613325401</c:v>
                </c:pt>
                <c:pt idx="36">
                  <c:v>0.46644249369194302</c:v>
                </c:pt>
                <c:pt idx="37">
                  <c:v>0.30743241845472402</c:v>
                </c:pt>
                <c:pt idx="38">
                  <c:v>1.505937186759668</c:v>
                </c:pt>
                <c:pt idx="39">
                  <c:v>2.00286472010065</c:v>
                </c:pt>
                <c:pt idx="40">
                  <c:v>1.870650627130602</c:v>
                </c:pt>
                <c:pt idx="41">
                  <c:v>0.45243630454189998</c:v>
                </c:pt>
                <c:pt idx="42">
                  <c:v>0.107045443176514</c:v>
                </c:pt>
                <c:pt idx="43">
                  <c:v>0.25611300411436799</c:v>
                </c:pt>
                <c:pt idx="44">
                  <c:v>0.34607784194008001</c:v>
                </c:pt>
                <c:pt idx="45">
                  <c:v>6.8918382469583997E-2</c:v>
                </c:pt>
                <c:pt idx="46">
                  <c:v>0.227203945448964</c:v>
                </c:pt>
                <c:pt idx="47">
                  <c:v>0.14751623198309399</c:v>
                </c:pt>
                <c:pt idx="48">
                  <c:v>0.188274390307373</c:v>
                </c:pt>
                <c:pt idx="49">
                  <c:v>0.24561375964513199</c:v>
                </c:pt>
                <c:pt idx="50">
                  <c:v>0.20917109697848299</c:v>
                </c:pt>
                <c:pt idx="51">
                  <c:v>0.81601118258035699</c:v>
                </c:pt>
                <c:pt idx="52">
                  <c:v>0.71450560660472595</c:v>
                </c:pt>
                <c:pt idx="53">
                  <c:v>0.160131719216347</c:v>
                </c:pt>
                <c:pt idx="54">
                  <c:v>0.28992285940248402</c:v>
                </c:pt>
                <c:pt idx="55">
                  <c:v>0.127822953585355</c:v>
                </c:pt>
                <c:pt idx="56">
                  <c:v>0.32396201631411897</c:v>
                </c:pt>
                <c:pt idx="57">
                  <c:v>0.53582362109436199</c:v>
                </c:pt>
                <c:pt idx="58">
                  <c:v>0.42097154333999598</c:v>
                </c:pt>
                <c:pt idx="59">
                  <c:v>0.25096344222066003</c:v>
                </c:pt>
                <c:pt idx="60">
                  <c:v>0.188585385605372</c:v>
                </c:pt>
                <c:pt idx="61">
                  <c:v>0.33694369464610202</c:v>
                </c:pt>
                <c:pt idx="62">
                  <c:v>0.47781082985436302</c:v>
                </c:pt>
                <c:pt idx="63">
                  <c:v>0.67546919590880095</c:v>
                </c:pt>
                <c:pt idx="64">
                  <c:v>0.27123214939103601</c:v>
                </c:pt>
                <c:pt idx="65">
                  <c:v>2.714372919111399</c:v>
                </c:pt>
                <c:pt idx="66">
                  <c:v>1.793100193456876</c:v>
                </c:pt>
                <c:pt idx="67">
                  <c:v>1.8558396514621289</c:v>
                </c:pt>
                <c:pt idx="68">
                  <c:v>1.0736383468630111</c:v>
                </c:pt>
                <c:pt idx="69">
                  <c:v>0.75360250120619399</c:v>
                </c:pt>
                <c:pt idx="70">
                  <c:v>0.66527962835262999</c:v>
                </c:pt>
                <c:pt idx="71">
                  <c:v>1.03260309240806</c:v>
                </c:pt>
                <c:pt idx="72">
                  <c:v>0.70221489410606597</c:v>
                </c:pt>
                <c:pt idx="73">
                  <c:v>0.59986881760761201</c:v>
                </c:pt>
                <c:pt idx="74">
                  <c:v>0.71220733784222601</c:v>
                </c:pt>
                <c:pt idx="75">
                  <c:v>0.23385288271325899</c:v>
                </c:pt>
                <c:pt idx="76">
                  <c:v>0.48233556464495198</c:v>
                </c:pt>
                <c:pt idx="77">
                  <c:v>0.41418337048506898</c:v>
                </c:pt>
                <c:pt idx="78">
                  <c:v>0.425380064069176</c:v>
                </c:pt>
                <c:pt idx="79">
                  <c:v>0.45416070959291599</c:v>
                </c:pt>
                <c:pt idx="80">
                  <c:v>0.199803208374188</c:v>
                </c:pt>
                <c:pt idx="81">
                  <c:v>0.20086986484073899</c:v>
                </c:pt>
                <c:pt idx="82">
                  <c:v>0.195801986043007</c:v>
                </c:pt>
                <c:pt idx="83">
                  <c:v>0.30245696885897</c:v>
                </c:pt>
                <c:pt idx="84">
                  <c:v>0.57620565639296095</c:v>
                </c:pt>
                <c:pt idx="85">
                  <c:v>0.63258942793115103</c:v>
                </c:pt>
                <c:pt idx="86">
                  <c:v>0.12696491447708999</c:v>
                </c:pt>
                <c:pt idx="87">
                  <c:v>0.44374184380201398</c:v>
                </c:pt>
                <c:pt idx="88">
                  <c:v>6.8852978213785804E-2</c:v>
                </c:pt>
                <c:pt idx="89">
                  <c:v>0.217247846283666</c:v>
                </c:pt>
                <c:pt idx="90">
                  <c:v>0.25204820796496402</c:v>
                </c:pt>
                <c:pt idx="91">
                  <c:v>0.118589289423759</c:v>
                </c:pt>
                <c:pt idx="92">
                  <c:v>7.8968856187394396E-2</c:v>
                </c:pt>
                <c:pt idx="93">
                  <c:v>0.18150274038498801</c:v>
                </c:pt>
                <c:pt idx="94">
                  <c:v>0.159644401523973</c:v>
                </c:pt>
                <c:pt idx="95">
                  <c:v>9.2429073106516199E-2</c:v>
                </c:pt>
                <c:pt idx="96">
                  <c:v>0.161172145837505</c:v>
                </c:pt>
                <c:pt idx="97">
                  <c:v>3.40396823197135E-2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891-254B-903F-987FC49797F2}"/>
            </c:ext>
          </c:extLst>
        </c:ser>
        <c:ser>
          <c:idx val="3"/>
          <c:order val="3"/>
          <c:tx>
            <c:strRef>
              <c:f>'nC60_long term'!$AM$3</c:f>
              <c:strCache>
                <c:ptCount val="1"/>
                <c:pt idx="0">
                  <c:v>fn-Ag (influent)</c:v>
                </c:pt>
              </c:strCache>
            </c:strRef>
          </c:tx>
          <c:spPr>
            <a:ln w="57150"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'nC60_long term'!$AI$4:$AI$112</c:f>
              <c:numCache>
                <c:formatCode>General</c:formatCode>
                <c:ptCount val="109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24</c:v>
                </c:pt>
                <c:pt idx="7">
                  <c:v>27</c:v>
                </c:pt>
                <c:pt idx="8">
                  <c:v>30</c:v>
                </c:pt>
                <c:pt idx="9">
                  <c:v>33</c:v>
                </c:pt>
                <c:pt idx="10">
                  <c:v>36</c:v>
                </c:pt>
                <c:pt idx="11">
                  <c:v>39</c:v>
                </c:pt>
                <c:pt idx="12">
                  <c:v>42</c:v>
                </c:pt>
                <c:pt idx="13">
                  <c:v>45</c:v>
                </c:pt>
                <c:pt idx="14">
                  <c:v>48</c:v>
                </c:pt>
                <c:pt idx="15">
                  <c:v>51</c:v>
                </c:pt>
                <c:pt idx="16">
                  <c:v>54</c:v>
                </c:pt>
                <c:pt idx="17">
                  <c:v>57</c:v>
                </c:pt>
                <c:pt idx="18">
                  <c:v>60</c:v>
                </c:pt>
                <c:pt idx="19">
                  <c:v>63</c:v>
                </c:pt>
                <c:pt idx="20">
                  <c:v>69</c:v>
                </c:pt>
                <c:pt idx="21">
                  <c:v>81</c:v>
                </c:pt>
                <c:pt idx="22">
                  <c:v>87</c:v>
                </c:pt>
                <c:pt idx="23">
                  <c:v>93</c:v>
                </c:pt>
                <c:pt idx="24">
                  <c:v>99</c:v>
                </c:pt>
                <c:pt idx="25">
                  <c:v>106</c:v>
                </c:pt>
                <c:pt idx="26">
                  <c:v>112</c:v>
                </c:pt>
                <c:pt idx="27">
                  <c:v>118</c:v>
                </c:pt>
                <c:pt idx="28">
                  <c:v>123</c:v>
                </c:pt>
                <c:pt idx="29">
                  <c:v>126</c:v>
                </c:pt>
                <c:pt idx="30">
                  <c:v>129</c:v>
                </c:pt>
                <c:pt idx="31">
                  <c:v>132</c:v>
                </c:pt>
                <c:pt idx="32">
                  <c:v>135</c:v>
                </c:pt>
                <c:pt idx="33">
                  <c:v>138</c:v>
                </c:pt>
                <c:pt idx="34">
                  <c:v>141</c:v>
                </c:pt>
                <c:pt idx="35">
                  <c:v>144</c:v>
                </c:pt>
                <c:pt idx="36">
                  <c:v>147</c:v>
                </c:pt>
                <c:pt idx="37">
                  <c:v>150</c:v>
                </c:pt>
                <c:pt idx="38">
                  <c:v>151</c:v>
                </c:pt>
                <c:pt idx="39">
                  <c:v>152</c:v>
                </c:pt>
                <c:pt idx="40">
                  <c:v>153</c:v>
                </c:pt>
                <c:pt idx="41">
                  <c:v>154</c:v>
                </c:pt>
                <c:pt idx="42">
                  <c:v>155</c:v>
                </c:pt>
                <c:pt idx="43">
                  <c:v>156</c:v>
                </c:pt>
                <c:pt idx="44">
                  <c:v>157</c:v>
                </c:pt>
                <c:pt idx="45">
                  <c:v>159</c:v>
                </c:pt>
                <c:pt idx="46">
                  <c:v>162</c:v>
                </c:pt>
                <c:pt idx="47">
                  <c:v>165</c:v>
                </c:pt>
                <c:pt idx="48">
                  <c:v>168</c:v>
                </c:pt>
                <c:pt idx="49">
                  <c:v>172</c:v>
                </c:pt>
                <c:pt idx="50">
                  <c:v>176</c:v>
                </c:pt>
                <c:pt idx="51">
                  <c:v>180</c:v>
                </c:pt>
                <c:pt idx="52">
                  <c:v>181</c:v>
                </c:pt>
                <c:pt idx="53">
                  <c:v>182</c:v>
                </c:pt>
                <c:pt idx="54">
                  <c:v>183</c:v>
                </c:pt>
                <c:pt idx="55">
                  <c:v>184</c:v>
                </c:pt>
                <c:pt idx="56">
                  <c:v>185</c:v>
                </c:pt>
                <c:pt idx="57">
                  <c:v>186</c:v>
                </c:pt>
                <c:pt idx="58">
                  <c:v>189</c:v>
                </c:pt>
                <c:pt idx="59">
                  <c:v>192</c:v>
                </c:pt>
                <c:pt idx="60">
                  <c:v>195</c:v>
                </c:pt>
                <c:pt idx="61">
                  <c:v>198</c:v>
                </c:pt>
                <c:pt idx="62">
                  <c:v>202</c:v>
                </c:pt>
                <c:pt idx="63">
                  <c:v>206</c:v>
                </c:pt>
                <c:pt idx="64">
                  <c:v>210</c:v>
                </c:pt>
                <c:pt idx="65">
                  <c:v>211</c:v>
                </c:pt>
                <c:pt idx="66">
                  <c:v>212</c:v>
                </c:pt>
                <c:pt idx="67">
                  <c:v>213</c:v>
                </c:pt>
                <c:pt idx="68">
                  <c:v>214</c:v>
                </c:pt>
                <c:pt idx="69">
                  <c:v>215</c:v>
                </c:pt>
                <c:pt idx="70">
                  <c:v>216</c:v>
                </c:pt>
                <c:pt idx="71">
                  <c:v>219</c:v>
                </c:pt>
                <c:pt idx="72">
                  <c:v>222</c:v>
                </c:pt>
                <c:pt idx="73">
                  <c:v>225</c:v>
                </c:pt>
                <c:pt idx="74">
                  <c:v>228</c:v>
                </c:pt>
                <c:pt idx="75">
                  <c:v>232</c:v>
                </c:pt>
                <c:pt idx="76">
                  <c:v>236</c:v>
                </c:pt>
                <c:pt idx="77">
                  <c:v>240</c:v>
                </c:pt>
                <c:pt idx="78">
                  <c:v>241</c:v>
                </c:pt>
                <c:pt idx="79">
                  <c:v>242</c:v>
                </c:pt>
                <c:pt idx="80">
                  <c:v>243</c:v>
                </c:pt>
                <c:pt idx="81">
                  <c:v>244</c:v>
                </c:pt>
                <c:pt idx="82">
                  <c:v>245</c:v>
                </c:pt>
                <c:pt idx="83">
                  <c:v>246</c:v>
                </c:pt>
                <c:pt idx="84">
                  <c:v>249</c:v>
                </c:pt>
                <c:pt idx="85">
                  <c:v>252</c:v>
                </c:pt>
                <c:pt idx="86">
                  <c:v>255</c:v>
                </c:pt>
                <c:pt idx="87">
                  <c:v>258</c:v>
                </c:pt>
                <c:pt idx="88">
                  <c:v>262</c:v>
                </c:pt>
                <c:pt idx="89">
                  <c:v>266</c:v>
                </c:pt>
                <c:pt idx="90">
                  <c:v>270</c:v>
                </c:pt>
                <c:pt idx="91">
                  <c:v>271</c:v>
                </c:pt>
                <c:pt idx="92">
                  <c:v>272</c:v>
                </c:pt>
                <c:pt idx="93">
                  <c:v>273</c:v>
                </c:pt>
                <c:pt idx="94">
                  <c:v>274</c:v>
                </c:pt>
                <c:pt idx="95">
                  <c:v>275</c:v>
                </c:pt>
                <c:pt idx="96">
                  <c:v>276</c:v>
                </c:pt>
                <c:pt idx="97">
                  <c:v>279</c:v>
                </c:pt>
                <c:pt idx="98">
                  <c:v>301</c:v>
                </c:pt>
                <c:pt idx="99">
                  <c:v>302</c:v>
                </c:pt>
                <c:pt idx="100">
                  <c:v>303</c:v>
                </c:pt>
                <c:pt idx="101">
                  <c:v>304</c:v>
                </c:pt>
                <c:pt idx="102">
                  <c:v>305</c:v>
                </c:pt>
                <c:pt idx="103">
                  <c:v>306</c:v>
                </c:pt>
                <c:pt idx="104">
                  <c:v>308</c:v>
                </c:pt>
                <c:pt idx="105">
                  <c:v>310</c:v>
                </c:pt>
                <c:pt idx="106">
                  <c:v>312</c:v>
                </c:pt>
                <c:pt idx="107">
                  <c:v>315</c:v>
                </c:pt>
                <c:pt idx="108">
                  <c:v>318</c:v>
                </c:pt>
              </c:numCache>
            </c:numRef>
          </c:xVal>
          <c:yVal>
            <c:numRef>
              <c:f>'nC60_long term'!$AM$4:$AM$112</c:f>
              <c:numCache>
                <c:formatCode>General</c:formatCode>
                <c:ptCount val="10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2.1</c:v>
                </c:pt>
                <c:pt idx="39">
                  <c:v>2.1</c:v>
                </c:pt>
                <c:pt idx="40">
                  <c:v>2.1</c:v>
                </c:pt>
                <c:pt idx="41">
                  <c:v>2.1</c:v>
                </c:pt>
                <c:pt idx="42">
                  <c:v>2.1</c:v>
                </c:pt>
                <c:pt idx="43">
                  <c:v>2.1</c:v>
                </c:pt>
                <c:pt idx="44">
                  <c:v>2.1</c:v>
                </c:pt>
                <c:pt idx="45">
                  <c:v>2.1</c:v>
                </c:pt>
                <c:pt idx="46">
                  <c:v>2.1</c:v>
                </c:pt>
                <c:pt idx="47">
                  <c:v>2.1</c:v>
                </c:pt>
                <c:pt idx="48">
                  <c:v>2.1</c:v>
                </c:pt>
                <c:pt idx="49">
                  <c:v>2.1</c:v>
                </c:pt>
                <c:pt idx="50">
                  <c:v>2.1</c:v>
                </c:pt>
                <c:pt idx="51">
                  <c:v>2.1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2.1</c:v>
                </c:pt>
                <c:pt idx="65">
                  <c:v>2.1</c:v>
                </c:pt>
                <c:pt idx="66">
                  <c:v>2.1</c:v>
                </c:pt>
                <c:pt idx="67">
                  <c:v>2.1</c:v>
                </c:pt>
                <c:pt idx="68">
                  <c:v>2.1</c:v>
                </c:pt>
                <c:pt idx="69">
                  <c:v>2.1</c:v>
                </c:pt>
                <c:pt idx="70">
                  <c:v>2.1</c:v>
                </c:pt>
                <c:pt idx="71">
                  <c:v>2.1</c:v>
                </c:pt>
                <c:pt idx="72">
                  <c:v>2.1</c:v>
                </c:pt>
                <c:pt idx="73">
                  <c:v>2.1</c:v>
                </c:pt>
                <c:pt idx="74">
                  <c:v>2.1</c:v>
                </c:pt>
                <c:pt idx="75">
                  <c:v>2.1</c:v>
                </c:pt>
                <c:pt idx="76">
                  <c:v>2.1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2.1</c:v>
                </c:pt>
                <c:pt idx="92">
                  <c:v>2.1</c:v>
                </c:pt>
                <c:pt idx="93">
                  <c:v>2.1</c:v>
                </c:pt>
                <c:pt idx="94">
                  <c:v>2.1</c:v>
                </c:pt>
                <c:pt idx="95">
                  <c:v>2.1</c:v>
                </c:pt>
                <c:pt idx="96">
                  <c:v>2.1</c:v>
                </c:pt>
                <c:pt idx="97">
                  <c:v>2.1</c:v>
                </c:pt>
                <c:pt idx="98">
                  <c:v>2.1</c:v>
                </c:pt>
                <c:pt idx="99">
                  <c:v>2.1</c:v>
                </c:pt>
                <c:pt idx="100">
                  <c:v>2.1</c:v>
                </c:pt>
                <c:pt idx="101">
                  <c:v>2.1</c:v>
                </c:pt>
                <c:pt idx="102">
                  <c:v>2.1</c:v>
                </c:pt>
                <c:pt idx="103">
                  <c:v>2.1</c:v>
                </c:pt>
                <c:pt idx="104">
                  <c:v>2.1</c:v>
                </c:pt>
                <c:pt idx="105">
                  <c:v>2.1</c:v>
                </c:pt>
                <c:pt idx="106">
                  <c:v>2.1</c:v>
                </c:pt>
                <c:pt idx="107">
                  <c:v>2.1</c:v>
                </c:pt>
                <c:pt idx="108">
                  <c:v>2.1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891-254B-903F-987FC49797F2}"/>
            </c:ext>
          </c:extLst>
        </c:ser>
        <c:ser>
          <c:idx val="4"/>
          <c:order val="4"/>
          <c:tx>
            <c:strRef>
              <c:f>'nC60_long term'!$AN$3</c:f>
              <c:strCache>
                <c:ptCount val="1"/>
                <c:pt idx="0">
                  <c:v>fn-Ag (effluent)</c:v>
                </c:pt>
              </c:strCache>
            </c:strRef>
          </c:tx>
          <c:spPr>
            <a:ln w="762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'nC60_long term'!$AI$4:$AI$112</c:f>
              <c:numCache>
                <c:formatCode>General</c:formatCode>
                <c:ptCount val="109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20</c:v>
                </c:pt>
                <c:pt idx="6">
                  <c:v>24</c:v>
                </c:pt>
                <c:pt idx="7">
                  <c:v>27</c:v>
                </c:pt>
                <c:pt idx="8">
                  <c:v>30</c:v>
                </c:pt>
                <c:pt idx="9">
                  <c:v>33</c:v>
                </c:pt>
                <c:pt idx="10">
                  <c:v>36</c:v>
                </c:pt>
                <c:pt idx="11">
                  <c:v>39</c:v>
                </c:pt>
                <c:pt idx="12">
                  <c:v>42</c:v>
                </c:pt>
                <c:pt idx="13">
                  <c:v>45</c:v>
                </c:pt>
                <c:pt idx="14">
                  <c:v>48</c:v>
                </c:pt>
                <c:pt idx="15">
                  <c:v>51</c:v>
                </c:pt>
                <c:pt idx="16">
                  <c:v>54</c:v>
                </c:pt>
                <c:pt idx="17">
                  <c:v>57</c:v>
                </c:pt>
                <c:pt idx="18">
                  <c:v>60</c:v>
                </c:pt>
                <c:pt idx="19">
                  <c:v>63</c:v>
                </c:pt>
                <c:pt idx="20">
                  <c:v>69</c:v>
                </c:pt>
                <c:pt idx="21">
                  <c:v>81</c:v>
                </c:pt>
                <c:pt idx="22">
                  <c:v>87</c:v>
                </c:pt>
                <c:pt idx="23">
                  <c:v>93</c:v>
                </c:pt>
                <c:pt idx="24">
                  <c:v>99</c:v>
                </c:pt>
                <c:pt idx="25">
                  <c:v>106</c:v>
                </c:pt>
                <c:pt idx="26">
                  <c:v>112</c:v>
                </c:pt>
                <c:pt idx="27">
                  <c:v>118</c:v>
                </c:pt>
                <c:pt idx="28">
                  <c:v>123</c:v>
                </c:pt>
                <c:pt idx="29">
                  <c:v>126</c:v>
                </c:pt>
                <c:pt idx="30">
                  <c:v>129</c:v>
                </c:pt>
                <c:pt idx="31">
                  <c:v>132</c:v>
                </c:pt>
                <c:pt idx="32">
                  <c:v>135</c:v>
                </c:pt>
                <c:pt idx="33">
                  <c:v>138</c:v>
                </c:pt>
                <c:pt idx="34">
                  <c:v>141</c:v>
                </c:pt>
                <c:pt idx="35">
                  <c:v>144</c:v>
                </c:pt>
                <c:pt idx="36">
                  <c:v>147</c:v>
                </c:pt>
                <c:pt idx="37">
                  <c:v>150</c:v>
                </c:pt>
                <c:pt idx="38">
                  <c:v>151</c:v>
                </c:pt>
                <c:pt idx="39">
                  <c:v>152</c:v>
                </c:pt>
                <c:pt idx="40">
                  <c:v>153</c:v>
                </c:pt>
                <c:pt idx="41">
                  <c:v>154</c:v>
                </c:pt>
                <c:pt idx="42">
                  <c:v>155</c:v>
                </c:pt>
                <c:pt idx="43">
                  <c:v>156</c:v>
                </c:pt>
                <c:pt idx="44">
                  <c:v>157</c:v>
                </c:pt>
                <c:pt idx="45">
                  <c:v>159</c:v>
                </c:pt>
                <c:pt idx="46">
                  <c:v>162</c:v>
                </c:pt>
                <c:pt idx="47">
                  <c:v>165</c:v>
                </c:pt>
                <c:pt idx="48">
                  <c:v>168</c:v>
                </c:pt>
                <c:pt idx="49">
                  <c:v>172</c:v>
                </c:pt>
                <c:pt idx="50">
                  <c:v>176</c:v>
                </c:pt>
                <c:pt idx="51">
                  <c:v>180</c:v>
                </c:pt>
                <c:pt idx="52">
                  <c:v>181</c:v>
                </c:pt>
                <c:pt idx="53">
                  <c:v>182</c:v>
                </c:pt>
                <c:pt idx="54">
                  <c:v>183</c:v>
                </c:pt>
                <c:pt idx="55">
                  <c:v>184</c:v>
                </c:pt>
                <c:pt idx="56">
                  <c:v>185</c:v>
                </c:pt>
                <c:pt idx="57">
                  <c:v>186</c:v>
                </c:pt>
                <c:pt idx="58">
                  <c:v>189</c:v>
                </c:pt>
                <c:pt idx="59">
                  <c:v>192</c:v>
                </c:pt>
                <c:pt idx="60">
                  <c:v>195</c:v>
                </c:pt>
                <c:pt idx="61">
                  <c:v>198</c:v>
                </c:pt>
                <c:pt idx="62">
                  <c:v>202</c:v>
                </c:pt>
                <c:pt idx="63">
                  <c:v>206</c:v>
                </c:pt>
                <c:pt idx="64">
                  <c:v>210</c:v>
                </c:pt>
                <c:pt idx="65">
                  <c:v>211</c:v>
                </c:pt>
                <c:pt idx="66">
                  <c:v>212</c:v>
                </c:pt>
                <c:pt idx="67">
                  <c:v>213</c:v>
                </c:pt>
                <c:pt idx="68">
                  <c:v>214</c:v>
                </c:pt>
                <c:pt idx="69">
                  <c:v>215</c:v>
                </c:pt>
                <c:pt idx="70">
                  <c:v>216</c:v>
                </c:pt>
                <c:pt idx="71">
                  <c:v>219</c:v>
                </c:pt>
                <c:pt idx="72">
                  <c:v>222</c:v>
                </c:pt>
                <c:pt idx="73">
                  <c:v>225</c:v>
                </c:pt>
                <c:pt idx="74">
                  <c:v>228</c:v>
                </c:pt>
                <c:pt idx="75">
                  <c:v>232</c:v>
                </c:pt>
                <c:pt idx="76">
                  <c:v>236</c:v>
                </c:pt>
                <c:pt idx="77">
                  <c:v>240</c:v>
                </c:pt>
                <c:pt idx="78">
                  <c:v>241</c:v>
                </c:pt>
                <c:pt idx="79">
                  <c:v>242</c:v>
                </c:pt>
                <c:pt idx="80">
                  <c:v>243</c:v>
                </c:pt>
                <c:pt idx="81">
                  <c:v>244</c:v>
                </c:pt>
                <c:pt idx="82">
                  <c:v>245</c:v>
                </c:pt>
                <c:pt idx="83">
                  <c:v>246</c:v>
                </c:pt>
                <c:pt idx="84">
                  <c:v>249</c:v>
                </c:pt>
                <c:pt idx="85">
                  <c:v>252</c:v>
                </c:pt>
                <c:pt idx="86">
                  <c:v>255</c:v>
                </c:pt>
                <c:pt idx="87">
                  <c:v>258</c:v>
                </c:pt>
                <c:pt idx="88">
                  <c:v>262</c:v>
                </c:pt>
                <c:pt idx="89">
                  <c:v>266</c:v>
                </c:pt>
                <c:pt idx="90">
                  <c:v>270</c:v>
                </c:pt>
                <c:pt idx="91">
                  <c:v>271</c:v>
                </c:pt>
                <c:pt idx="92">
                  <c:v>272</c:v>
                </c:pt>
                <c:pt idx="93">
                  <c:v>273</c:v>
                </c:pt>
                <c:pt idx="94">
                  <c:v>274</c:v>
                </c:pt>
                <c:pt idx="95">
                  <c:v>275</c:v>
                </c:pt>
                <c:pt idx="96">
                  <c:v>276</c:v>
                </c:pt>
                <c:pt idx="97">
                  <c:v>279</c:v>
                </c:pt>
                <c:pt idx="98">
                  <c:v>301</c:v>
                </c:pt>
                <c:pt idx="99">
                  <c:v>302</c:v>
                </c:pt>
                <c:pt idx="100">
                  <c:v>303</c:v>
                </c:pt>
                <c:pt idx="101">
                  <c:v>304</c:v>
                </c:pt>
                <c:pt idx="102">
                  <c:v>305</c:v>
                </c:pt>
                <c:pt idx="103">
                  <c:v>306</c:v>
                </c:pt>
                <c:pt idx="104">
                  <c:v>308</c:v>
                </c:pt>
                <c:pt idx="105">
                  <c:v>310</c:v>
                </c:pt>
                <c:pt idx="106">
                  <c:v>312</c:v>
                </c:pt>
                <c:pt idx="107">
                  <c:v>315</c:v>
                </c:pt>
                <c:pt idx="108">
                  <c:v>318</c:v>
                </c:pt>
              </c:numCache>
            </c:numRef>
          </c:xVal>
          <c:yVal>
            <c:numRef>
              <c:f>'nC60_long term'!$AN$4:$AN$112</c:f>
              <c:numCache>
                <c:formatCode>General</c:formatCode>
                <c:ptCount val="109"/>
                <c:pt idx="38">
                  <c:v>1.569</c:v>
                </c:pt>
                <c:pt idx="39">
                  <c:v>1.9570000000000001</c:v>
                </c:pt>
                <c:pt idx="40">
                  <c:v>1.825</c:v>
                </c:pt>
                <c:pt idx="41">
                  <c:v>1.0329999999999959</c:v>
                </c:pt>
                <c:pt idx="42">
                  <c:v>0.67000000000000204</c:v>
                </c:pt>
                <c:pt idx="43">
                  <c:v>0.66800000000000204</c:v>
                </c:pt>
                <c:pt idx="44">
                  <c:v>0.63700000000000201</c:v>
                </c:pt>
                <c:pt idx="45">
                  <c:v>0.35199999999999998</c:v>
                </c:pt>
                <c:pt idx="46">
                  <c:v>0.61950000000000005</c:v>
                </c:pt>
                <c:pt idx="47">
                  <c:v>0.60350000000000004</c:v>
                </c:pt>
                <c:pt idx="48">
                  <c:v>0.94850000000000001</c:v>
                </c:pt>
                <c:pt idx="49">
                  <c:v>0.73450000000000004</c:v>
                </c:pt>
                <c:pt idx="50">
                  <c:v>0.69000000000000095</c:v>
                </c:pt>
                <c:pt idx="51">
                  <c:v>0.92149999999999999</c:v>
                </c:pt>
                <c:pt idx="52">
                  <c:v>0.104</c:v>
                </c:pt>
                <c:pt idx="53">
                  <c:v>5.2499999999999998E-2</c:v>
                </c:pt>
                <c:pt idx="54">
                  <c:v>6.5000000000000002E-2</c:v>
                </c:pt>
                <c:pt idx="55">
                  <c:v>1.6500000000000101E-2</c:v>
                </c:pt>
                <c:pt idx="56">
                  <c:v>3.85E-2</c:v>
                </c:pt>
                <c:pt idx="57">
                  <c:v>3.7999999999999999E-2</c:v>
                </c:pt>
                <c:pt idx="58">
                  <c:v>4.8500000000000001E-2</c:v>
                </c:pt>
                <c:pt idx="59">
                  <c:v>0.02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1.4259999999999999</c:v>
                </c:pt>
                <c:pt idx="65">
                  <c:v>2.1059999999999999</c:v>
                </c:pt>
                <c:pt idx="66">
                  <c:v>2.0319999999999991</c:v>
                </c:pt>
                <c:pt idx="67">
                  <c:v>1.353</c:v>
                </c:pt>
                <c:pt idx="68">
                  <c:v>1.4009999999999949</c:v>
                </c:pt>
                <c:pt idx="69">
                  <c:v>1.6675</c:v>
                </c:pt>
                <c:pt idx="70">
                  <c:v>1.504</c:v>
                </c:pt>
                <c:pt idx="71">
                  <c:v>1.263499999999995</c:v>
                </c:pt>
                <c:pt idx="72">
                  <c:v>1.0574999999999961</c:v>
                </c:pt>
                <c:pt idx="73">
                  <c:v>0.89</c:v>
                </c:pt>
                <c:pt idx="74">
                  <c:v>0.58699999999999997</c:v>
                </c:pt>
                <c:pt idx="75">
                  <c:v>0.51900000000000002</c:v>
                </c:pt>
                <c:pt idx="76">
                  <c:v>0.53449999999999998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8.8500000000000398E-2</c:v>
                </c:pt>
                <c:pt idx="92">
                  <c:v>0.22450000000000001</c:v>
                </c:pt>
                <c:pt idx="93">
                  <c:v>0.30599999999999999</c:v>
                </c:pt>
                <c:pt idx="94">
                  <c:v>0.41149999999999998</c:v>
                </c:pt>
                <c:pt idx="95">
                  <c:v>0.52400000000000002</c:v>
                </c:pt>
                <c:pt idx="96">
                  <c:v>0.62050000000000005</c:v>
                </c:pt>
                <c:pt idx="97">
                  <c:v>0.90100000000000002</c:v>
                </c:pt>
                <c:pt idx="98">
                  <c:v>0.749000000000002</c:v>
                </c:pt>
                <c:pt idx="99">
                  <c:v>0.65200000000000202</c:v>
                </c:pt>
                <c:pt idx="100">
                  <c:v>1.426499999999995</c:v>
                </c:pt>
                <c:pt idx="101">
                  <c:v>0.74550000000000005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891-254B-903F-987FC4979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79994424"/>
        <c:axId val="-1979988712"/>
      </c:scatterChart>
      <c:valAx>
        <c:axId val="-1979994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Days of Continuous Operation </a:t>
                </a:r>
              </a:p>
            </c:rich>
          </c:tx>
          <c:overlay val="0"/>
        </c:title>
        <c:numFmt formatCode="General" sourceLinked="1"/>
        <c:majorTickMark val="cross"/>
        <c:minorTickMark val="out"/>
        <c:tickLblPos val="nextTo"/>
        <c:crossAx val="-1979988712"/>
        <c:crosses val="autoZero"/>
        <c:crossBetween val="midCat"/>
      </c:valAx>
      <c:valAx>
        <c:axId val="-19799887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Concentration</a:t>
                </a:r>
              </a:p>
            </c:rich>
          </c:tx>
          <c:layout>
            <c:manualLayout>
              <c:xMode val="edge"/>
              <c:yMode val="edge"/>
              <c:x val="2.2018345972893E-2"/>
              <c:y val="0.34702144990497003"/>
            </c:manualLayout>
          </c:layout>
          <c:overlay val="0"/>
        </c:title>
        <c:numFmt formatCode="#,##0.0" sourceLinked="0"/>
        <c:majorTickMark val="cross"/>
        <c:minorTickMark val="out"/>
        <c:tickLblPos val="nextTo"/>
        <c:crossAx val="-1979994424"/>
        <c:crosses val="autoZero"/>
        <c:crossBetween val="midCat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12218919510061201"/>
          <c:y val="4.4631407727858216E-2"/>
          <c:w val="0.30272167541557299"/>
          <c:h val="0.23462728627997728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0.90478</cdr:x>
      <cdr:y>0.64091</cdr:y>
    </cdr:from>
    <cdr:to>
      <cdr:x>0.99521</cdr:x>
      <cdr:y>0.90159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05015" y="2637214"/>
          <a:ext cx="620169" cy="10726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27432" tIns="0" rIns="0" bIns="2286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0" i="0" u="none" strike="noStrike" baseline="0" dirty="0">
              <a:solidFill>
                <a:schemeClr val="accent6">
                  <a:lumMod val="75000"/>
                </a:schemeClr>
              </a:solidFill>
              <a:latin typeface="Avenir Book" panose="02000503020000020003" pitchFamily="2" charset="0"/>
              <a:cs typeface="Arial"/>
            </a:rPr>
            <a:t>Emerging Contaminant</a:t>
          </a:r>
        </a:p>
      </cdr:txBody>
    </cdr:sp>
  </cdr:relSizeAnchor>
  <cdr:relSizeAnchor xmlns:cdr="http://schemas.openxmlformats.org/drawingml/2006/chartDrawing">
    <cdr:from>
      <cdr:x>0.90478</cdr:x>
      <cdr:y>0.47525</cdr:y>
    </cdr:from>
    <cdr:to>
      <cdr:x>0.99521</cdr:x>
      <cdr:y>0.64024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05015" y="1955569"/>
          <a:ext cx="620169" cy="6788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27432" tIns="0" rIns="0" bIns="2286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1" i="0" u="none" strike="noStrike" baseline="0" dirty="0">
              <a:solidFill>
                <a:srgbClr val="FF0000"/>
              </a:solidFill>
              <a:latin typeface="Avenir Book" panose="02000503020000020003" pitchFamily="2" charset="0"/>
              <a:cs typeface="Arial"/>
            </a:rPr>
            <a:t>Issues Defined</a:t>
          </a:r>
        </a:p>
      </cdr:txBody>
    </cdr:sp>
  </cdr:relSizeAnchor>
  <cdr:relSizeAnchor xmlns:cdr="http://schemas.openxmlformats.org/drawingml/2006/chartDrawing">
    <cdr:from>
      <cdr:x>0.88846</cdr:x>
      <cdr:y>0.23681</cdr:y>
    </cdr:from>
    <cdr:to>
      <cdr:x>0.97889</cdr:x>
      <cdr:y>0.46921</cdr:y>
    </cdr:to>
    <cdr:sp macro="" textlink="">
      <cdr:nvSpPr>
        <cdr:cNvPr id="205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93073" y="974423"/>
          <a:ext cx="620168" cy="9562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27432" tIns="0" rIns="0" bIns="22860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0" i="0" u="none" strike="noStrike" baseline="0" dirty="0">
              <a:solidFill>
                <a:srgbClr val="0070C0"/>
              </a:solidFill>
              <a:latin typeface="Avenir Book" panose="02000503020000020003" pitchFamily="2" charset="0"/>
              <a:cs typeface="Arial"/>
            </a:rPr>
            <a:t>Solutions Identified</a:t>
          </a:r>
        </a:p>
      </cdr:txBody>
    </cdr:sp>
  </cdr:relSizeAnchor>
  <cdr:relSizeAnchor xmlns:cdr="http://schemas.openxmlformats.org/drawingml/2006/chartDrawing">
    <cdr:from>
      <cdr:x>0.90675</cdr:x>
      <cdr:y>0</cdr:y>
    </cdr:from>
    <cdr:to>
      <cdr:x>1</cdr:x>
      <cdr:y>0.27525</cdr:y>
    </cdr:to>
    <cdr:sp macro="" textlink="">
      <cdr:nvSpPr>
        <cdr:cNvPr id="205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18491" y="-1028700"/>
          <a:ext cx="639509" cy="11326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27432" tIns="0" rIns="0" bIns="2286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0" i="0" u="none" strike="noStrike" baseline="0" dirty="0">
              <a:solidFill>
                <a:srgbClr val="00B050"/>
              </a:solidFill>
              <a:latin typeface="Avenir Book" panose="02000503020000020003" pitchFamily="2" charset="0"/>
              <a:cs typeface="Arial"/>
            </a:rPr>
            <a:t>Regulations &amp; Enforcement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0.16194</cdr:x>
      <cdr:y>0.68257</cdr:y>
    </cdr:from>
    <cdr:to>
      <cdr:x>0.26043</cdr:x>
      <cdr:y>0.75934</cdr:y>
    </cdr:to>
    <cdr:sp macro="" textlink="">
      <cdr:nvSpPr>
        <cdr:cNvPr id="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23925" y="3133725"/>
          <a:ext cx="561975" cy="3524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lIns="27432" tIns="22860" rIns="27432" bIns="0" anchor="t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0%</a:t>
          </a:r>
        </a:p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Removal</a:t>
          </a:r>
          <a:endParaRPr lang="de-CH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0.30885</cdr:x>
      <cdr:y>0.74481</cdr:y>
    </cdr:from>
    <cdr:to>
      <cdr:x>0.30885</cdr:x>
      <cdr:y>0.83195</cdr:y>
    </cdr:to>
    <cdr:sp macro="" textlink="">
      <cdr:nvSpPr>
        <cdr:cNvPr id="3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762125" y="3419475"/>
          <a:ext cx="0" cy="4000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0.26377</cdr:x>
      <cdr:y>0.67842</cdr:y>
    </cdr:from>
    <cdr:to>
      <cdr:x>0.36227</cdr:x>
      <cdr:y>0.75519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04950" y="3114675"/>
          <a:ext cx="561975" cy="3524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lIns="27432" tIns="22860" rIns="27432" bIns="0" anchor="t" upright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0%</a:t>
          </a:r>
        </a:p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Removal</a:t>
          </a:r>
          <a:endParaRPr lang="de-CH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0.3606</cdr:x>
      <cdr:y>0.67427</cdr:y>
    </cdr:from>
    <cdr:to>
      <cdr:x>0.4591</cdr:x>
      <cdr:y>0.75104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57400" y="3095625"/>
          <a:ext cx="561975" cy="3524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lIns="27432" tIns="22860" rIns="27432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0%</a:t>
          </a:r>
        </a:p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Removal</a:t>
          </a:r>
          <a:endParaRPr lang="de-CH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0.63606</cdr:x>
      <cdr:y>0.6639</cdr:y>
    </cdr:from>
    <cdr:to>
      <cdr:x>0.73456</cdr:x>
      <cdr:y>0.74066</cdr:y>
    </cdr:to>
    <cdr:sp macro="" textlink="">
      <cdr:nvSpPr>
        <cdr:cNvPr id="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29025" y="3048000"/>
          <a:ext cx="561975" cy="3524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lIns="27432" tIns="22860" rIns="27432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0%</a:t>
          </a:r>
        </a:p>
        <a:p xmlns:a="http://schemas.openxmlformats.org/drawingml/2006/main">
          <a:pPr algn="ctr" rtl="0">
            <a:defRPr sz="1000"/>
          </a:pPr>
          <a:r>
            <a:rPr lang="de-CH" sz="1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Removal</a:t>
          </a:r>
          <a:endParaRPr lang="de-CH" sz="10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0.21035</cdr:x>
      <cdr:y>0.74481</cdr:y>
    </cdr:from>
    <cdr:to>
      <cdr:x>0.21035</cdr:x>
      <cdr:y>0.83195</cdr:y>
    </cdr:to>
    <cdr:sp macro="" textlink="">
      <cdr:nvSpPr>
        <cdr:cNvPr id="7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200150" y="3419475"/>
          <a:ext cx="0" cy="4000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0.40234</cdr:x>
      <cdr:y>0.74896</cdr:y>
    </cdr:from>
    <cdr:to>
      <cdr:x>0.40234</cdr:x>
      <cdr:y>0.8361</cdr:y>
    </cdr:to>
    <cdr:sp macro="" textlink="">
      <cdr:nvSpPr>
        <cdr:cNvPr id="8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295525" y="3438525"/>
          <a:ext cx="0" cy="4000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</cdr:spPr>
    </cdr:sp>
  </cdr:relSizeAnchor>
  <cdr:relSizeAnchor xmlns:cdr="http://schemas.openxmlformats.org/drawingml/2006/chartDrawing">
    <cdr:from>
      <cdr:x>0.69449</cdr:x>
      <cdr:y>0.73651</cdr:y>
    </cdr:from>
    <cdr:to>
      <cdr:x>0.69449</cdr:x>
      <cdr:y>0.82365</cdr:y>
    </cdr:to>
    <cdr:sp macro="" textlink="">
      <cdr:nvSpPr>
        <cdr:cNvPr id="9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962400" y="3381375"/>
          <a:ext cx="0" cy="40005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77230-E040-EC44-A137-2474B2978D84}" type="datetimeFigureOut">
              <a:rPr lang="en-US" smtClean="0">
                <a:latin typeface="Arial Regular" charset="0"/>
              </a:rPr>
              <a:pPr/>
              <a:t>12/2/20</a:t>
            </a:fld>
            <a:endParaRPr lang="en-US" dirty="0">
              <a:latin typeface="Arial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B41EB-B751-244D-A905-DCE6742D39BC}" type="slidenum">
              <a:rPr lang="en-US" smtClean="0">
                <a:latin typeface="Arial Regular" charset="0"/>
              </a:rPr>
              <a:pPr/>
              <a:t>‹#›</a:t>
            </a:fld>
            <a:endParaRPr lang="en-US" dirty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32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BA06F929-69F0-4E46-B2AB-DFC4ED162A7E}" type="datetimeFigureOut">
              <a:rPr lang="en-US" smtClean="0"/>
              <a:pPr/>
              <a:t>12/2/20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 charset="0"/>
              </a:defRPr>
            </a:lvl1pPr>
          </a:lstStyle>
          <a:p>
            <a:fld id="{7FCF164F-9170-9743-A757-3CB8DC5E8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312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sequencing batch reactor was operated for 1 year.  Nanoparticles were added daily with fresh feed solutions.  Initial very</a:t>
            </a:r>
            <a:r>
              <a:rPr lang="en-US" baseline="0" dirty="0"/>
              <a:t> high removal of nanoparticles at TSS levels representative of activated sludge, made us reduce COD substrate allowing us to operate at a lower TSS level to see quantifiable removals of fullerenes (C60) or </a:t>
            </a:r>
            <a:r>
              <a:rPr lang="en-US" baseline="0" dirty="0" err="1"/>
              <a:t>nanosilver</a:t>
            </a:r>
            <a:r>
              <a:rPr lang="en-US" baseline="0" dirty="0"/>
              <a:t> (functionalized Ag).  During periods we simultaneously added 2 types of nanoparticles (C60 and </a:t>
            </a:r>
            <a:r>
              <a:rPr lang="en-US" baseline="0" dirty="0" err="1"/>
              <a:t>nanosilver</a:t>
            </a:r>
            <a:r>
              <a:rPr lang="en-US" baseline="0" dirty="0"/>
              <a:t>), and repeated the patterns.  For the first day or two upon adding </a:t>
            </a:r>
            <a:r>
              <a:rPr lang="en-US" baseline="0" dirty="0" err="1"/>
              <a:t>nanoSilver</a:t>
            </a:r>
            <a:r>
              <a:rPr lang="en-US" baseline="0" dirty="0"/>
              <a:t>, bacteria were killed – but continuous daily addition allowed “other” bacteria to grow.  We were able to repeat this trend.  At 2 g TSS/L – there was only a small impact on biomass concentrations upon addition of </a:t>
            </a:r>
            <a:r>
              <a:rPr lang="en-US" baseline="0" dirty="0" err="1"/>
              <a:t>nanosilver</a:t>
            </a:r>
            <a:r>
              <a:rPr lang="en-US" baseline="0" dirty="0"/>
              <a:t>.  The CONCLUSIONs are 1) nanoparticles are well removed in growing cultures of bacteria in a SBR (and presumably in a continuous flow activated sludge system), 2) very high removals of nanoparticles are expected at 2 g TSS/L, 3) short-term impacts on biomass density and possibly microbial diversity may occur upon addition of </a:t>
            </a:r>
            <a:r>
              <a:rPr lang="en-US" baseline="0" dirty="0" err="1"/>
              <a:t>nano</a:t>
            </a:r>
            <a:r>
              <a:rPr lang="en-US" baseline="0" dirty="0"/>
              <a:t>-silver – but probably no different than an equal spike of ionic silver.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5A6E2C-5E52-4C45-8DEC-B2D4CD8305B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9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135D7-24F2-DD4E-B8D0-08CD2C8AD1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6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85775" y="709613"/>
            <a:ext cx="6400800" cy="3600450"/>
          </a:xfrm>
          <a:ln/>
        </p:spPr>
      </p:sp>
      <p:sp>
        <p:nvSpPr>
          <p:cNvPr id="345091" name="Notes Placeholder 2"/>
          <p:cNvSpPr>
            <a:spLocks noGrp="1"/>
          </p:cNvSpPr>
          <p:nvPr>
            <p:ph type="body" idx="1"/>
          </p:nvPr>
        </p:nvSpPr>
        <p:spPr>
          <a:xfrm>
            <a:off x="5" y="4561226"/>
            <a:ext cx="7313544" cy="5039974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900" dirty="0">
                <a:solidFill>
                  <a:srgbClr val="000000"/>
                </a:solidFill>
              </a:rPr>
              <a:t>NEWT is contributing to water security </a:t>
            </a:r>
            <a:r>
              <a:rPr lang="en-US" sz="1900" dirty="0"/>
              <a:t>through innovative research, education, and broad participation in collaboration with industry</a:t>
            </a:r>
            <a:r>
              <a:rPr lang="en-US" sz="1900" dirty="0">
                <a:solidFill>
                  <a:srgbClr val="000000"/>
                </a:solidFill>
              </a:rPr>
              <a:t>. </a:t>
            </a:r>
            <a:endParaRPr lang="en-US" sz="1000" dirty="0">
              <a:solidFill>
                <a:srgbClr val="000000"/>
              </a:solidFill>
            </a:endParaRPr>
          </a:p>
          <a:p>
            <a:r>
              <a:rPr lang="en-US" sz="1900" dirty="0"/>
              <a:t>Our center vision is to enable access to adequately treated and affordable clean water almost anywhere in the world, by developing next-generation modular treatment systems that are empowered by nanotechnology so that they are small and easy to deploy and</a:t>
            </a:r>
            <a:r>
              <a:rPr lang="en-US" sz="1800" dirty="0"/>
              <a:t> </a:t>
            </a:r>
            <a:r>
              <a:rPr lang="en-US" sz="1900" dirty="0"/>
              <a:t>have superior treatment capacity to tap just about any water source or treat challenging industrial wastewaters to protect human lives and support economic development.</a:t>
            </a:r>
          </a:p>
          <a:p>
            <a:endParaRPr lang="en-US" sz="1900" dirty="0"/>
          </a:p>
          <a:p>
            <a:r>
              <a:rPr lang="en-US" dirty="0"/>
              <a:t>Thus, our mission is to develop a diverse, globally-competitive workforce, a dynamic innovation ecosystem, and novel, cost-effective materials and technologies that enhance water security.</a:t>
            </a:r>
          </a:p>
          <a:p>
            <a:endParaRPr lang="en-US" sz="1900" dirty="0"/>
          </a:p>
          <a:p>
            <a:endParaRPr lang="en-US" dirty="0"/>
          </a:p>
          <a:p>
            <a:endParaRPr lang="en-US" sz="1900" dirty="0"/>
          </a:p>
        </p:txBody>
      </p:sp>
      <p:sp>
        <p:nvSpPr>
          <p:cNvPr id="345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053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0210" indent="-296234" defTabSz="96605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84939" indent="-236988" defTabSz="96605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58914" indent="-236988" defTabSz="96605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32891" indent="-236988" defTabSz="966053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06867" indent="-236988" defTabSz="9660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0841" indent="-236988" defTabSz="9660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54817" indent="-236988" defTabSz="9660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8793" indent="-236988" defTabSz="9660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8E5F6E2-BE04-CC4E-812D-412B606F6D34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4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x9_template_10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9901" y="2949179"/>
            <a:ext cx="7939091" cy="599577"/>
          </a:xfrm>
        </p:spPr>
        <p:txBody>
          <a:bodyPr>
            <a:noAutofit/>
          </a:bodyPr>
          <a:lstStyle>
            <a:lvl1pPr>
              <a:defRPr sz="4400" b="1" spc="-100">
                <a:solidFill>
                  <a:srgbClr val="FFC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F40E2C1-C152-4C45-B463-CC8B2B2E5615}" type="datetime1">
              <a:rPr lang="en-US" smtClean="0"/>
              <a:pPr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2DDA67F-0DDF-5542-AACA-B06314CA0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47D1CD3-275A-C648-8BED-495CEC7A47C0}" type="datetime1">
              <a:rPr lang="en-US" smtClean="0"/>
              <a:pPr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2DDA67F-0DDF-5542-AACA-B06314CA0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533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2F92C99-A385-4AB0-A9F4-4BE3966EC57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332BE0-A25B-439C-8C86-1D136289F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4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6883399" cy="599577"/>
          </a:xfrm>
        </p:spPr>
        <p:txBody>
          <a:bodyPr>
            <a:normAutofit/>
          </a:bodyPr>
          <a:lstStyle>
            <a:lvl1pPr>
              <a:lnSpc>
                <a:spcPts val="3400"/>
              </a:lnSpc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4158"/>
            <a:ext cx="8229600" cy="3935894"/>
          </a:xfrm>
        </p:spPr>
        <p:txBody>
          <a:bodyPr/>
          <a:lstStyle>
            <a:lvl1pPr marL="257175" indent="-257175">
              <a:buFont typeface="Courier New" panose="02070309020205020404" pitchFamily="49" charset="0"/>
              <a:buChar char="o"/>
              <a:defRPr/>
            </a:lvl1pPr>
            <a:lvl2pPr>
              <a:buFont typeface="Arial" panose="020B0604020202020204" pitchFamily="34" charset="0"/>
              <a:buChar char="•"/>
              <a:defRPr>
                <a:solidFill>
                  <a:srgbClr val="00B05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 userDrawn="1"/>
        </p:nvSpPr>
        <p:spPr>
          <a:xfrm>
            <a:off x="364272" y="-3798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slide headline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000"/>
              </a:lnSpc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8E33B7D-698B-A94F-89BF-FA3620324460}" type="datetime1">
              <a:rPr lang="en-US" smtClean="0"/>
              <a:pPr/>
              <a:t>12/2/20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2DDA67F-0DDF-5542-AACA-B06314CA0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189E8E8-D3EF-CB4B-9141-BB8EAC0B0DCD}" type="datetime1">
              <a:rPr lang="en-US" smtClean="0"/>
              <a:pPr/>
              <a:t>12/2/20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2DDA67F-0DDF-5542-AACA-B06314CA0D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7939091" cy="599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6635"/>
            <a:ext cx="8229600" cy="3547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461827" y="911543"/>
            <a:ext cx="8211008" cy="6791"/>
          </a:xfrm>
          <a:prstGeom prst="line">
            <a:avLst/>
          </a:prstGeom>
          <a:ln w="38100">
            <a:gradFill flip="none" rotWithShape="1">
              <a:gsLst>
                <a:gs pos="0">
                  <a:srgbClr val="FFB60A"/>
                </a:gs>
                <a:gs pos="73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901514" y="4733480"/>
            <a:ext cx="1242485" cy="410020"/>
          </a:xfrm>
          <a:prstGeom prst="rect">
            <a:avLst/>
          </a:prstGeom>
        </p:spPr>
      </p:pic>
      <p:pic>
        <p:nvPicPr>
          <p:cNvPr id="11" name="Picture 10" descr="images-2.jpg"/>
          <p:cNvPicPr>
            <a:picLocks noChangeAspect="1"/>
          </p:cNvPicPr>
          <p:nvPr userDrawn="1"/>
        </p:nvPicPr>
        <p:blipFill>
          <a:blip r:embed="rId1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116"/>
            <a:ext cx="9144000" cy="571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33256" y="0"/>
            <a:ext cx="748931" cy="7489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2.m4a"/><Relationship Id="rId7" Type="http://schemas.openxmlformats.org/officeDocument/2006/relationships/image" Target="../media/image30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34.jpeg"/><Relationship Id="rId4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7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7.png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3.emf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audio" Target="../media/media17.m4a"/><Relationship Id="rId7" Type="http://schemas.openxmlformats.org/officeDocument/2006/relationships/image" Target="../media/image39.tiff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8.m4a"/><Relationship Id="rId7" Type="http://schemas.openxmlformats.org/officeDocument/2006/relationships/image" Target="../media/image43.tiff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ncisouthwest.org/" TargetMode="Externa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lc-nano.engineering.asu.edu/" TargetMode="External"/><Relationship Id="rId12" Type="http://schemas.openxmlformats.org/officeDocument/2006/relationships/image" Target="../media/image49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6.emf"/><Relationship Id="rId11" Type="http://schemas.openxmlformats.org/officeDocument/2006/relationships/image" Target="../media/image48.png"/><Relationship Id="rId5" Type="http://schemas.openxmlformats.org/officeDocument/2006/relationships/image" Target="../media/image45.tiff"/><Relationship Id="rId10" Type="http://schemas.openxmlformats.org/officeDocument/2006/relationships/image" Target="../media/image47.emf"/><Relationship Id="rId4" Type="http://schemas.openxmlformats.org/officeDocument/2006/relationships/image" Target="../media/image44.png"/><Relationship Id="rId9" Type="http://schemas.openxmlformats.org/officeDocument/2006/relationships/hyperlink" Target="http://www.newtcenter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11.tiff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tiff"/><Relationship Id="rId3" Type="http://schemas.openxmlformats.org/officeDocument/2006/relationships/audio" Target="../media/media5.m4a"/><Relationship Id="rId7" Type="http://schemas.openxmlformats.org/officeDocument/2006/relationships/image" Target="../media/image14.tiff"/><Relationship Id="rId12" Type="http://schemas.openxmlformats.org/officeDocument/2006/relationships/image" Target="../media/image19.tiff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tiff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8.m4a"/><Relationship Id="rId7" Type="http://schemas.openxmlformats.org/officeDocument/2006/relationships/image" Target="../media/image25.emf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chart" Target="../charts/chart2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8129" y="664366"/>
            <a:ext cx="8427271" cy="30090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 Journey from Nano-Risk to Nano-Solutions in Water Systems</a:t>
            </a:r>
            <a:br>
              <a:rPr lang="en-US" sz="1600" dirty="0">
                <a:solidFill>
                  <a:srgbClr val="FFB60A"/>
                </a:solidFill>
              </a:rPr>
            </a:br>
            <a:br>
              <a:rPr lang="en-US" sz="1600" dirty="0">
                <a:solidFill>
                  <a:srgbClr val="FFB60A"/>
                </a:solidFill>
              </a:rPr>
            </a:br>
            <a:br>
              <a:rPr lang="en-US" sz="1600" dirty="0">
                <a:solidFill>
                  <a:srgbClr val="FFB60A"/>
                </a:solidFill>
              </a:rPr>
            </a:br>
            <a:br>
              <a:rPr lang="en-US" sz="1600" dirty="0">
                <a:solidFill>
                  <a:srgbClr val="FFB60A"/>
                </a:solidFill>
              </a:rPr>
            </a:br>
            <a:r>
              <a:rPr lang="en-US" sz="1600" i="1" dirty="0">
                <a:solidFill>
                  <a:srgbClr val="FFB60A"/>
                </a:solidFill>
              </a:rPr>
              <a:t>Paul </a:t>
            </a:r>
            <a:r>
              <a:rPr lang="en-US" sz="1600" i="1" dirty="0" err="1">
                <a:solidFill>
                  <a:srgbClr val="FFB60A"/>
                </a:solidFill>
              </a:rPr>
              <a:t>Westerhoff</a:t>
            </a:r>
            <a:r>
              <a:rPr lang="en-US" sz="1600" i="1" dirty="0">
                <a:solidFill>
                  <a:srgbClr val="FFB60A"/>
                </a:solidFill>
              </a:rPr>
              <a:t>, PhD, PE, BCEE</a:t>
            </a:r>
            <a:br>
              <a:rPr lang="en-US" sz="1600" i="1" dirty="0">
                <a:solidFill>
                  <a:srgbClr val="FFB60A"/>
                </a:solidFill>
              </a:rPr>
            </a:br>
            <a:r>
              <a:rPr lang="en-US" sz="1600" i="1" dirty="0">
                <a:solidFill>
                  <a:srgbClr val="FFB60A"/>
                </a:solidFill>
              </a:rPr>
              <a:t>Regents Professor</a:t>
            </a:r>
            <a:br>
              <a:rPr lang="en-US" sz="1600" i="1" dirty="0">
                <a:solidFill>
                  <a:srgbClr val="FFB60A"/>
                </a:solidFill>
              </a:rPr>
            </a:br>
            <a:r>
              <a:rPr lang="en-US" sz="1600" i="1" dirty="0">
                <a:solidFill>
                  <a:srgbClr val="FFB60A"/>
                </a:solidFill>
              </a:rPr>
              <a:t>Fulton Chair of Environmental Engineering</a:t>
            </a:r>
            <a:br>
              <a:rPr lang="en-US" sz="1600" i="1" dirty="0">
                <a:solidFill>
                  <a:srgbClr val="FFB60A"/>
                </a:solidFill>
              </a:rPr>
            </a:br>
            <a:r>
              <a:rPr lang="en-US" sz="1600" i="1" dirty="0">
                <a:solidFill>
                  <a:srgbClr val="FFB60A"/>
                </a:solidFill>
              </a:rPr>
              <a:t>School of Sustainable Engineering &amp; The Built Environment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53" y="4146934"/>
            <a:ext cx="826092" cy="826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47200" y="42213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NSF </a:t>
            </a:r>
            <a:r>
              <a:rPr lang="en-US" dirty="0" err="1">
                <a:solidFill>
                  <a:schemeClr val="bg1"/>
                </a:solidFill>
              </a:rPr>
              <a:t>Nanosystems</a:t>
            </a:r>
            <a:r>
              <a:rPr lang="en-US" dirty="0">
                <a:solidFill>
                  <a:schemeClr val="bg1"/>
                </a:solidFill>
              </a:rPr>
              <a:t> Engineering Research Center for </a:t>
            </a:r>
            <a:r>
              <a:rPr lang="en-US" i="1" dirty="0">
                <a:solidFill>
                  <a:srgbClr val="FFB60A"/>
                </a:solidFill>
                <a:latin typeface="Arial Narrow" panose="020B0606020202030204" pitchFamily="34" charset="0"/>
              </a:rPr>
              <a:t>N</a:t>
            </a:r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anotechnology-</a:t>
            </a:r>
            <a:r>
              <a:rPr lang="en-US" i="1" dirty="0">
                <a:solidFill>
                  <a:srgbClr val="FFB60A"/>
                </a:solidFill>
                <a:latin typeface="Arial Narrow" panose="020B0606020202030204" pitchFamily="34" charset="0"/>
              </a:rPr>
              <a:t>E</a:t>
            </a:r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nabled </a:t>
            </a:r>
            <a:r>
              <a:rPr lang="en-US" i="1" dirty="0">
                <a:solidFill>
                  <a:srgbClr val="FFB60A"/>
                </a:solidFill>
                <a:latin typeface="Arial Narrow" panose="020B0606020202030204" pitchFamily="34" charset="0"/>
              </a:rPr>
              <a:t>W</a:t>
            </a:r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ater </a:t>
            </a:r>
            <a:r>
              <a:rPr lang="en-US" i="1" dirty="0">
                <a:solidFill>
                  <a:srgbClr val="FFB60A"/>
                </a:solidFill>
                <a:latin typeface="Arial Narrow" panose="020B0606020202030204" pitchFamily="34" charset="0"/>
              </a:rPr>
              <a:t>T</a:t>
            </a:r>
            <a:r>
              <a:rPr lang="en-US" i="1" dirty="0">
                <a:solidFill>
                  <a:schemeClr val="bg1"/>
                </a:solidFill>
                <a:latin typeface="Arial Narrow" panose="020B0606020202030204" pitchFamily="34" charset="0"/>
              </a:rPr>
              <a:t>reatment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LCnano-logo-transparent backgroun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188" y="2898627"/>
            <a:ext cx="1571176" cy="6743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98ED52-BC53-BA45-8F18-FC4C79409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05FD3E-A8EB-9747-9C50-03C51E558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886"/>
            <a:ext cx="3683000" cy="40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738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7"/>
    </mc:Choice>
    <mc:Fallback xmlns="">
      <p:transition spd="slow" advTm="26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489857" y="0"/>
            <a:ext cx="8215796" cy="857250"/>
          </a:xfrm>
        </p:spPr>
        <p:txBody>
          <a:bodyPr>
            <a:noAutofit/>
          </a:bodyPr>
          <a:lstStyle/>
          <a:p>
            <a:pPr algn="l" eaLnBrk="1" hangingPunct="1"/>
            <a:r>
              <a:rPr lang="fr-CA" sz="2400" dirty="0">
                <a:solidFill>
                  <a:srgbClr val="7030A0"/>
                </a:solidFill>
              </a:rPr>
              <a:t>Daily ENM additions to </a:t>
            </a:r>
            <a:r>
              <a:rPr lang="fr-CA" sz="2400" dirty="0" err="1">
                <a:solidFill>
                  <a:srgbClr val="7030A0"/>
                </a:solidFill>
              </a:rPr>
              <a:t>continuous</a:t>
            </a:r>
            <a:r>
              <a:rPr lang="fr-CA" sz="2400" dirty="0">
                <a:solidFill>
                  <a:srgbClr val="7030A0"/>
                </a:solidFill>
              </a:rPr>
              <a:t> flow </a:t>
            </a:r>
            <a:r>
              <a:rPr lang="fr-CA" sz="2400" dirty="0" err="1">
                <a:solidFill>
                  <a:srgbClr val="7030A0"/>
                </a:solidFill>
              </a:rPr>
              <a:t>wastewater</a:t>
            </a:r>
            <a:r>
              <a:rPr lang="fr-CA" sz="2400" dirty="0">
                <a:solidFill>
                  <a:srgbClr val="7030A0"/>
                </a:solidFill>
              </a:rPr>
              <a:t> </a:t>
            </a:r>
            <a:r>
              <a:rPr lang="fr-CA" sz="2400" dirty="0" err="1">
                <a:solidFill>
                  <a:srgbClr val="7030A0"/>
                </a:solidFill>
              </a:rPr>
              <a:t>systems</a:t>
            </a:r>
            <a:r>
              <a:rPr lang="fr-CA" sz="2400" dirty="0">
                <a:solidFill>
                  <a:srgbClr val="7030A0"/>
                </a:solidFill>
              </a:rPr>
              <a:t> </a:t>
            </a:r>
            <a:r>
              <a:rPr lang="fr-CA" sz="2400" dirty="0" err="1">
                <a:solidFill>
                  <a:srgbClr val="7030A0"/>
                </a:solidFill>
              </a:rPr>
              <a:t>exhibit</a:t>
            </a:r>
            <a:r>
              <a:rPr lang="fr-CA" sz="2400" dirty="0">
                <a:solidFill>
                  <a:srgbClr val="7030A0"/>
                </a:solidFill>
              </a:rPr>
              <a:t> </a:t>
            </a:r>
            <a:r>
              <a:rPr lang="fr-CA" sz="2400" dirty="0" err="1">
                <a:solidFill>
                  <a:srgbClr val="7030A0"/>
                </a:solidFill>
              </a:rPr>
              <a:t>only</a:t>
            </a:r>
            <a:r>
              <a:rPr lang="fr-CA" sz="2400" dirty="0">
                <a:solidFill>
                  <a:srgbClr val="7030A0"/>
                </a:solidFill>
              </a:rPr>
              <a:t> short-</a:t>
            </a:r>
            <a:r>
              <a:rPr lang="fr-CA" sz="2400" dirty="0" err="1">
                <a:solidFill>
                  <a:srgbClr val="7030A0"/>
                </a:solidFill>
              </a:rPr>
              <a:t>term</a:t>
            </a:r>
            <a:r>
              <a:rPr lang="fr-CA" sz="2400" dirty="0">
                <a:solidFill>
                  <a:srgbClr val="7030A0"/>
                </a:solidFill>
              </a:rPr>
              <a:t> impacts </a:t>
            </a: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1919198005"/>
              </p:ext>
            </p:extLst>
          </p:nvPr>
        </p:nvGraphicFramePr>
        <p:xfrm>
          <a:off x="0" y="960504"/>
          <a:ext cx="9144000" cy="4182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ADAEF1-B63A-D24B-A43F-510DF410F002}"/>
              </a:ext>
            </a:extLst>
          </p:cNvPr>
          <p:cNvSpPr txBox="1"/>
          <p:nvPr/>
        </p:nvSpPr>
        <p:spPr>
          <a:xfrm>
            <a:off x="0" y="4835723"/>
            <a:ext cx="2414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8B82"/>
                </a:solidFill>
              </a:rPr>
              <a:t>Yang et al., </a:t>
            </a:r>
            <a:r>
              <a:rPr lang="en-US" sz="1400" i="1" dirty="0">
                <a:solidFill>
                  <a:srgbClr val="928B82"/>
                </a:solidFill>
              </a:rPr>
              <a:t>Chemosphere</a:t>
            </a:r>
            <a:r>
              <a:rPr lang="en-US" sz="1400" dirty="0">
                <a:solidFill>
                  <a:srgbClr val="928B82"/>
                </a:solidFill>
              </a:rPr>
              <a:t> 2015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263F25-A97B-9743-B1F3-BEA9726265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0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85"/>
    </mc:Choice>
    <mc:Fallback xmlns="">
      <p:transition spd="slow" advTm="14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24" grpId="0">
        <p:bldSub>
          <a:bldChart bld="series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13F4C1-B6BD-1840-A0DB-41AB302B9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942" y="1030696"/>
            <a:ext cx="3905093" cy="3941825"/>
          </a:xfrm>
        </p:spPr>
        <p:txBody>
          <a:bodyPr>
            <a:noAutofit/>
          </a:bodyPr>
          <a:lstStyle/>
          <a:p>
            <a:r>
              <a:rPr lang="en-US" sz="3000" dirty="0"/>
              <a:t>What is the outcome of exposure focused researchers collaborating with toxicologists, chemists, product developers, and social scientists?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4CB1D-B218-694F-B09C-AE3CB315D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01673"/>
            <a:ext cx="3360786" cy="3941826"/>
          </a:xfrm>
          <a:prstGeom prst="rect">
            <a:avLst/>
          </a:prstGeom>
        </p:spPr>
      </p:pic>
      <p:pic>
        <p:nvPicPr>
          <p:cNvPr id="9" name="Picture 8" descr="LCnano-logo-transparent background.png">
            <a:extLst>
              <a:ext uri="{FF2B5EF4-FFF2-40B4-BE49-F238E27FC236}">
                <a16:creationId xmlns:a16="http://schemas.microsoft.com/office/drawing/2014/main" id="{4BA384C0-5E47-3C4F-B79E-2EAC9B911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66" y="0"/>
            <a:ext cx="2401434" cy="1030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5AC57FF-EBCD-D143-907A-37B54C08A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0"/>
    </mc:Choice>
    <mc:Fallback xmlns="">
      <p:transition spd="slow" advTm="9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Groupings of Nano-Enabled Products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i="1" dirty="0">
                <a:solidFill>
                  <a:srgbClr val="7030A0"/>
                </a:solidFill>
              </a:rPr>
              <a:t>Applications &amp; Functionality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25891" y="2959560"/>
            <a:ext cx="4541921" cy="20053"/>
          </a:xfrm>
          <a:prstGeom prst="straightConnector1">
            <a:avLst/>
          </a:prstGeom>
          <a:ln w="762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10628" y="1826587"/>
            <a:ext cx="20051" cy="2306051"/>
          </a:xfrm>
          <a:prstGeom prst="straightConnector1">
            <a:avLst/>
          </a:prstGeom>
          <a:ln w="7620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33432" y="1122422"/>
            <a:ext cx="11944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1"/>
                </a:solidFill>
              </a:rPr>
              <a:t>Reactive </a:t>
            </a:r>
          </a:p>
          <a:p>
            <a:pPr algn="ctr"/>
            <a:r>
              <a:rPr lang="en-US" sz="2100" b="1" dirty="0">
                <a:solidFill>
                  <a:schemeClr val="accent1"/>
                </a:solidFill>
              </a:rPr>
              <a:t>NMs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02201" y="4037302"/>
            <a:ext cx="1056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1"/>
                </a:solidFill>
              </a:rPr>
              <a:t>Passive </a:t>
            </a:r>
          </a:p>
          <a:p>
            <a:pPr algn="ctr"/>
            <a:r>
              <a:rPr lang="en-US" sz="2100" b="1" dirty="0">
                <a:solidFill>
                  <a:schemeClr val="accent1"/>
                </a:solidFill>
              </a:rPr>
              <a:t>NMs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8326" y="2601770"/>
            <a:ext cx="1446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1"/>
                </a:solidFill>
              </a:rPr>
              <a:t>Embedded </a:t>
            </a:r>
          </a:p>
          <a:p>
            <a:pPr algn="ctr"/>
            <a:r>
              <a:rPr lang="en-US" sz="2100" b="1" dirty="0">
                <a:solidFill>
                  <a:schemeClr val="accent1"/>
                </a:solidFill>
              </a:rPr>
              <a:t>NMs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7898" y="2621822"/>
            <a:ext cx="968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1"/>
                </a:solidFill>
              </a:rPr>
              <a:t>“Free” </a:t>
            </a:r>
          </a:p>
          <a:p>
            <a:pPr algn="ctr"/>
            <a:r>
              <a:rPr lang="en-US" sz="2100" b="1" dirty="0">
                <a:solidFill>
                  <a:schemeClr val="accent1"/>
                </a:solidFill>
              </a:rPr>
              <a:t>NMs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90" y="1315644"/>
            <a:ext cx="1267360" cy="16044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689" y="3106646"/>
            <a:ext cx="1291649" cy="16439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8985" y="3106646"/>
            <a:ext cx="1253878" cy="16044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3492" y="1305618"/>
            <a:ext cx="1280843" cy="1604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24487" y="1582617"/>
            <a:ext cx="1104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CeO</a:t>
            </a:r>
            <a:r>
              <a:rPr lang="en-US" b="1" i="1" baseline="-25000" dirty="0">
                <a:solidFill>
                  <a:srgbClr val="FF0000"/>
                </a:solidFill>
              </a:rPr>
              <a:t>2 </a:t>
            </a:r>
            <a:r>
              <a:rPr lang="en-US" b="1" i="1" dirty="0">
                <a:solidFill>
                  <a:srgbClr val="FF0000"/>
                </a:solidFill>
              </a:rPr>
              <a:t>in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Polishing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Agents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487" y="3793332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SiO</a:t>
            </a:r>
            <a:r>
              <a:rPr lang="en-US" b="1" i="1" baseline="-25000" dirty="0">
                <a:solidFill>
                  <a:srgbClr val="FF0000"/>
                </a:solidFill>
              </a:rPr>
              <a:t>2</a:t>
            </a:r>
            <a:r>
              <a:rPr lang="en-US" b="1" i="1" dirty="0">
                <a:solidFill>
                  <a:srgbClr val="FF0000"/>
                </a:solidFill>
              </a:rPr>
              <a:t> in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Foods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0919" y="159403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Ag</a:t>
            </a:r>
            <a:r>
              <a:rPr lang="en-US" b="1" i="1" baseline="30000" dirty="0">
                <a:solidFill>
                  <a:srgbClr val="FF0000"/>
                </a:solidFill>
              </a:rPr>
              <a:t>0</a:t>
            </a:r>
            <a:r>
              <a:rPr lang="en-US" b="1" i="1" dirty="0">
                <a:solidFill>
                  <a:srgbClr val="FF0000"/>
                </a:solidFill>
              </a:rPr>
              <a:t> clothing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60918" y="3793332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SiO</a:t>
            </a:r>
            <a:r>
              <a:rPr lang="en-US" b="1" i="1" baseline="-25000" dirty="0">
                <a:solidFill>
                  <a:srgbClr val="FF0000"/>
                </a:solidFill>
              </a:rPr>
              <a:t>2</a:t>
            </a:r>
            <a:r>
              <a:rPr lang="en-US" b="1" i="1" dirty="0">
                <a:solidFill>
                  <a:srgbClr val="FF0000"/>
                </a:solidFill>
              </a:rPr>
              <a:t> in floor 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coatings</a:t>
            </a:r>
          </a:p>
        </p:txBody>
      </p:sp>
      <p:pic>
        <p:nvPicPr>
          <p:cNvPr id="20" name="Picture 19" descr="LCnano-logo-transparent background.png">
            <a:extLst>
              <a:ext uri="{FF2B5EF4-FFF2-40B4-BE49-F238E27FC236}">
                <a16:creationId xmlns:a16="http://schemas.microsoft.com/office/drawing/2014/main" id="{95705768-F103-3E4F-A293-2156747119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562" y="0"/>
            <a:ext cx="2042438" cy="8766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C67D7A-9E83-DF40-838A-6C5B4B28A9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3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6"/>
    </mc:Choice>
    <mc:Fallback xmlns="">
      <p:transition spd="slow" advTm="11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392EF0-22BF-C144-AFB6-6676F649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81" y="1033316"/>
            <a:ext cx="8297612" cy="1021556"/>
          </a:xfrm>
        </p:spPr>
        <p:txBody>
          <a:bodyPr>
            <a:noAutofit/>
          </a:bodyPr>
          <a:lstStyle/>
          <a:p>
            <a:pPr algn="ctr"/>
            <a:r>
              <a:rPr lang="en-US" sz="2800" cap="none" dirty="0"/>
              <a:t>How do you Detect Nanoparticles in Wastewater, Rivers or Drinking water Water?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A46EBB-F989-6C47-B399-00A863B34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695" y="2177264"/>
            <a:ext cx="3048000" cy="2667000"/>
          </a:xfrm>
          <a:prstGeom prst="rect">
            <a:avLst/>
          </a:prstGeom>
        </p:spPr>
      </p:pic>
      <p:pic>
        <p:nvPicPr>
          <p:cNvPr id="7170" name="Picture 2" descr="Environmental Science: Nano | Publons">
            <a:extLst>
              <a:ext uri="{FF2B5EF4-FFF2-40B4-BE49-F238E27FC236}">
                <a16:creationId xmlns:a16="http://schemas.microsoft.com/office/drawing/2014/main" id="{BF5C4E41-FD04-6242-8B41-9E4CC396B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987" y="211790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0C60E9-7D58-934C-9B9E-D697C5238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8"/>
    </mc:Choice>
    <mc:Fallback xmlns="">
      <p:transition spd="slow" advTm="12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7C61D6-1FC9-3F45-9D7F-5FB8A9E6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7855526" cy="59957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Advancing Nanoparticle Detection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9C5873-3ADD-E643-B577-F6945FD98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4157"/>
            <a:ext cx="5074542" cy="3983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Characterization + Quantification in “REAL” world samples</a:t>
            </a:r>
          </a:p>
          <a:p>
            <a:pPr lvl="1"/>
            <a:r>
              <a:rPr lang="en-US" dirty="0"/>
              <a:t>Ag</a:t>
            </a:r>
            <a:r>
              <a:rPr lang="en-US" baseline="30000" dirty="0"/>
              <a:t>0</a:t>
            </a:r>
            <a:r>
              <a:rPr lang="en-US" dirty="0"/>
              <a:t> in socks… and other textiles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TiO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 food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in foods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ZnO</a:t>
            </a:r>
            <a:r>
              <a:rPr lang="en-US" dirty="0">
                <a:solidFill>
                  <a:schemeClr val="tx1"/>
                </a:solidFill>
              </a:rPr>
              <a:t> in sunscreens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Calcium-P nanorods in infant formula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CNTs in paints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 in floor coatings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...and many more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6114A4-884C-F546-A344-355407A69F0F}"/>
              </a:ext>
            </a:extLst>
          </p:cNvPr>
          <p:cNvSpPr/>
          <p:nvPr/>
        </p:nvSpPr>
        <p:spPr>
          <a:xfrm>
            <a:off x="5800015" y="2524206"/>
            <a:ext cx="3200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Article Views: 	</a:t>
            </a:r>
            <a:r>
              <a:rPr lang="en-US" sz="1400" dirty="0">
                <a:solidFill>
                  <a:srgbClr val="00B050"/>
                </a:solidFill>
              </a:rPr>
              <a:t>11564	</a:t>
            </a:r>
            <a:r>
              <a:rPr lang="en-US" sz="1400" dirty="0"/>
              <a:t>	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16965</a:t>
            </a:r>
          </a:p>
          <a:p>
            <a:r>
              <a:rPr lang="en-US" sz="1400" dirty="0" err="1"/>
              <a:t>Altmetric</a:t>
            </a:r>
            <a:r>
              <a:rPr lang="en-US" sz="1400" dirty="0"/>
              <a:t>: 		</a:t>
            </a:r>
            <a:r>
              <a:rPr lang="en-US" sz="1400" dirty="0">
                <a:solidFill>
                  <a:srgbClr val="00B050"/>
                </a:solidFill>
              </a:rPr>
              <a:t>80</a:t>
            </a:r>
            <a:r>
              <a:rPr lang="en-US" sz="1400" dirty="0"/>
              <a:t>		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215</a:t>
            </a:r>
          </a:p>
          <a:p>
            <a:r>
              <a:rPr lang="en-US" sz="1400" dirty="0"/>
              <a:t>Citations: 		</a:t>
            </a:r>
            <a:r>
              <a:rPr lang="en-US" sz="1400" dirty="0">
                <a:solidFill>
                  <a:srgbClr val="00B050"/>
                </a:solidFill>
              </a:rPr>
              <a:t>1213	</a:t>
            </a:r>
            <a:r>
              <a:rPr lang="en-US" sz="1400" dirty="0"/>
              <a:t>	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1143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2A4CCCE-C7B2-8444-962B-D26420DE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56" y="1089753"/>
            <a:ext cx="2437495" cy="14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bstract Image">
            <a:extLst>
              <a:ext uri="{FF2B5EF4-FFF2-40B4-BE49-F238E27FC236}">
                <a16:creationId xmlns:a16="http://schemas.microsoft.com/office/drawing/2014/main" id="{B413FBCD-7FB6-9C46-BA7B-980D62C33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68" y="3210602"/>
            <a:ext cx="2750756" cy="19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1A7A80-D34D-B140-8A59-AE95F26A98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78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41"/>
    </mc:Choice>
    <mc:Fallback xmlns="">
      <p:transition spd="slow" advTm="11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E6A7-CC62-3645-BFE0-97E654D21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7857308" cy="59957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Not characterization – but quantification at low levels in environmental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07E8-8F17-E84E-AED1-C874F6EFD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4157"/>
            <a:ext cx="5996499" cy="39833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Advanced measurement and data processing using existing instrumentation:</a:t>
            </a:r>
          </a:p>
          <a:p>
            <a:pPr lvl="1"/>
            <a:r>
              <a:rPr lang="en-US" dirty="0"/>
              <a:t>Metal-based ENMs using single-particle ICP-MS</a:t>
            </a:r>
          </a:p>
          <a:p>
            <a:pPr lvl="1"/>
            <a:r>
              <a:rPr lang="en-US" dirty="0"/>
              <a:t>Carbon nanotubes using programmable thermal analysis</a:t>
            </a:r>
          </a:p>
          <a:p>
            <a:pPr lvl="1"/>
            <a:r>
              <a:rPr lang="en-US" dirty="0" err="1"/>
              <a:t>Fullerols</a:t>
            </a:r>
            <a:r>
              <a:rPr lang="en-US" dirty="0"/>
              <a:t> using LC-MS-MS</a:t>
            </a:r>
          </a:p>
          <a:p>
            <a:r>
              <a:rPr lang="en-US" dirty="0"/>
              <a:t>Advanced methods to extract ENMs from complex matrices:</a:t>
            </a:r>
          </a:p>
          <a:p>
            <a:pPr lvl="1"/>
            <a:r>
              <a:rPr lang="en-US" dirty="0"/>
              <a:t>Rat lungs</a:t>
            </a:r>
          </a:p>
          <a:p>
            <a:pPr lvl="1"/>
            <a:r>
              <a:rPr lang="en-US" dirty="0"/>
              <a:t>Food products</a:t>
            </a:r>
          </a:p>
          <a:p>
            <a:pPr lvl="1"/>
            <a:r>
              <a:rPr lang="en-US" dirty="0"/>
              <a:t>Wastewater biomass …</a:t>
            </a:r>
          </a:p>
          <a:p>
            <a:r>
              <a:rPr lang="en-US" dirty="0"/>
              <a:t>Developed new analytical tools</a:t>
            </a:r>
          </a:p>
          <a:p>
            <a:pPr lvl="1"/>
            <a:r>
              <a:rPr lang="en-US" dirty="0"/>
              <a:t>Colorimetric detection of catalytic ENM properties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0FF5143-09EC-654B-9C14-4AF41A60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56" y="1571860"/>
            <a:ext cx="2162241" cy="287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7D6CE0-C55C-9149-BAB4-53C14AEA8A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6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62"/>
    </mc:Choice>
    <mc:Fallback xmlns="">
      <p:transition spd="slow" advTm="6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5282-3619-1141-81D3-ABFA041F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39" y="1171338"/>
            <a:ext cx="4685354" cy="3725613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We apply ENM risk frameworks to safely develop ENM applications to reduce risks from real emerging pollutants in water – instead of thinking of ENMs as emerging pollutants</a:t>
            </a:r>
          </a:p>
        </p:txBody>
      </p:sp>
      <p:pic>
        <p:nvPicPr>
          <p:cNvPr id="5" name="Picture 4" descr="LCnano-logo-transparent background.png">
            <a:extLst>
              <a:ext uri="{FF2B5EF4-FFF2-40B4-BE49-F238E27FC236}">
                <a16:creationId xmlns:a16="http://schemas.microsoft.com/office/drawing/2014/main" id="{FD087464-0658-6C41-B942-3EFD04FA8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8656" y="1082436"/>
            <a:ext cx="2401434" cy="1030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0A5E9-EEE0-9349-A7BB-20E870C0E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450" y="3030368"/>
            <a:ext cx="1503847" cy="1503847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9DF93C8D-69BF-1740-9D4B-30EBE8770146}"/>
              </a:ext>
            </a:extLst>
          </p:cNvPr>
          <p:cNvSpPr/>
          <p:nvPr/>
        </p:nvSpPr>
        <p:spPr>
          <a:xfrm>
            <a:off x="6400800" y="2202035"/>
            <a:ext cx="559220" cy="8434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59BD7E-51B9-E64B-BCF9-5CA436117B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0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4"/>
    </mc:Choice>
    <mc:Fallback xmlns="">
      <p:transition spd="slow" advTm="2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71" name="TextBox 12"/>
          <p:cNvSpPr txBox="1">
            <a:spLocks noChangeArrowheads="1"/>
          </p:cNvSpPr>
          <p:nvPr/>
        </p:nvSpPr>
        <p:spPr bwMode="auto">
          <a:xfrm>
            <a:off x="475519" y="178665"/>
            <a:ext cx="33418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181C3F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400"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000"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>
                <a:solidFill>
                  <a:srgbClr val="181C3F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342900"/>
            <a:r>
              <a:rPr lang="en-US" sz="3000" b="1" dirty="0">
                <a:solidFill>
                  <a:srgbClr val="004C97"/>
                </a:solidFill>
              </a:rPr>
              <a:t>NEWT Vision</a:t>
            </a:r>
            <a:endParaRPr lang="en-US" sz="2700" b="1" dirty="0">
              <a:solidFill>
                <a:srgbClr val="004C97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75518" y="1171339"/>
            <a:ext cx="3899999" cy="35094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181C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181C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81C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181C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181C3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00" dirty="0">
                <a:solidFill>
                  <a:prstClr val="black"/>
                </a:solidFill>
                <a:latin typeface="Avenir Book" panose="02000503020000020003" pitchFamily="2" charset="0"/>
              </a:rPr>
              <a:t>NEWT will enable access to affordable, adequately treated water almost anywhere, by developing transformative &amp; decentralized modular treatment systems empowered by nanotechnology that protect human lives and support economic development.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4DA4B-6F6F-164B-B690-84ADC866B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6" y="4681608"/>
            <a:ext cx="7693625" cy="432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377475-999C-E241-9497-964AAA7E0B7F}"/>
              </a:ext>
            </a:extLst>
          </p:cNvPr>
          <p:cNvSpPr txBox="1"/>
          <p:nvPr/>
        </p:nvSpPr>
        <p:spPr>
          <a:xfrm>
            <a:off x="4375517" y="224832"/>
            <a:ext cx="3794761" cy="5078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Over 25 industry &amp; innovation partners ranging in size from 2 to &gt; 20,000 employees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8DFEA-ECE7-D542-80E3-4BDF1AC62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1120" y="1043896"/>
            <a:ext cx="1756819" cy="525794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C672477C-5AB8-2846-9FB4-4CB40473D7B0}"/>
              </a:ext>
            </a:extLst>
          </p:cNvPr>
          <p:cNvSpPr/>
          <p:nvPr/>
        </p:nvSpPr>
        <p:spPr>
          <a:xfrm>
            <a:off x="6015393" y="1569690"/>
            <a:ext cx="500274" cy="649890"/>
          </a:xfrm>
          <a:prstGeom prst="triangle">
            <a:avLst>
              <a:gd name="adj" fmla="val 48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B65DAA-B2FB-C041-A3D1-4030F9F528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093" y="2132462"/>
            <a:ext cx="5000171" cy="263351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D8D33A-7FBC-134C-82CB-F035689C50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2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93"/>
    </mc:Choice>
    <mc:Fallback xmlns="">
      <p:transition spd="slow" advTm="64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896A6-2B28-E942-9914-F6E70BB7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9" y="205979"/>
            <a:ext cx="8154030" cy="59957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Do nanomaterials exist, or are they just transient states? What role do they play in life?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EA2F6B3-5519-A749-B663-8AEF8B6A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3" y="1102382"/>
            <a:ext cx="4779817" cy="404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0854E74D-11B6-B142-A270-CEABE947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9" y="1899836"/>
            <a:ext cx="4170293" cy="29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75F20-2FBB-7343-AE17-4D2A8563D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99" y="944147"/>
            <a:ext cx="2359298" cy="10843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EB6821-5199-8248-A03B-86ED584400A0}"/>
              </a:ext>
            </a:extLst>
          </p:cNvPr>
          <p:cNvSpPr/>
          <p:nvPr/>
        </p:nvSpPr>
        <p:spPr>
          <a:xfrm>
            <a:off x="146762" y="4837997"/>
            <a:ext cx="3982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Hochella</a:t>
            </a:r>
            <a:r>
              <a:rPr lang="en-US" dirty="0"/>
              <a:t> et al., </a:t>
            </a:r>
            <a:r>
              <a:rPr lang="en-US" i="1" dirty="0"/>
              <a:t>Science</a:t>
            </a:r>
            <a:r>
              <a:rPr lang="en-US" dirty="0"/>
              <a:t> 363, 1414 (2019)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501504-DF51-A047-B0F4-178719F94D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3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42"/>
    </mc:Choice>
    <mc:Fallback xmlns="">
      <p:transition spd="slow" advTm="10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205979"/>
            <a:ext cx="8545484" cy="59957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venir Book" panose="02000503020000020003" pitchFamily="2" charset="0"/>
              </a:rPr>
              <a:t>Lessons from 20 years of nano-EHS research, workshops,…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563E-3B55-814B-94FC-A909E5166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38" y="954156"/>
            <a:ext cx="8728364" cy="418934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venir Book" panose="02000503020000020003" pitchFamily="2" charset="0"/>
              </a:rPr>
              <a:t>ENMs in water </a:t>
            </a:r>
            <a:r>
              <a:rPr lang="en-US" sz="2000" i="1" dirty="0">
                <a:latin typeface="Avenir Book" panose="02000503020000020003" pitchFamily="2" charset="0"/>
              </a:rPr>
              <a:t>were</a:t>
            </a:r>
            <a:r>
              <a:rPr lang="en-US" sz="2000" dirty="0">
                <a:latin typeface="Avenir Book" panose="02000503020000020003" pitchFamily="2" charset="0"/>
              </a:rPr>
              <a:t> an emergent pollutant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700" dirty="0"/>
              <a:t>We defined the problem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700" dirty="0"/>
              <a:t>We understand how to manage the risk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700" dirty="0">
                <a:latin typeface="Avenir Book" panose="02000503020000020003" pitchFamily="2" charset="0"/>
              </a:rPr>
              <a:t>Guidelines, frameworks, standards are under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B050"/>
                </a:solidFill>
              </a:rPr>
              <a:t>ENMs </a:t>
            </a:r>
            <a:r>
              <a:rPr lang="en-US" sz="2000" i="1" dirty="0">
                <a:solidFill>
                  <a:srgbClr val="00B050"/>
                </a:solidFill>
              </a:rPr>
              <a:t>move</a:t>
            </a:r>
            <a:r>
              <a:rPr lang="en-US" sz="2000" dirty="0">
                <a:solidFill>
                  <a:srgbClr val="00B050"/>
                </a:solidFill>
              </a:rPr>
              <a:t> through society, already exist in our environment, and we know where and how to find them</a:t>
            </a:r>
            <a:endParaRPr lang="en-US" sz="2000" dirty="0">
              <a:solidFill>
                <a:srgbClr val="00B050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Nano-EHS research require(s) collaboration across many disciplines and needs </a:t>
            </a:r>
            <a:r>
              <a:rPr lang="en-US" sz="2000" i="1" dirty="0">
                <a:solidFill>
                  <a:srgbClr val="0070C0"/>
                </a:solidFill>
              </a:rPr>
              <a:t>convergent research</a:t>
            </a:r>
            <a:r>
              <a:rPr lang="en-US" sz="2000" dirty="0">
                <a:solidFill>
                  <a:srgbClr val="0070C0"/>
                </a:solidFill>
              </a:rPr>
              <a:t> to recognize the potential to transform societies</a:t>
            </a:r>
            <a:endParaRPr lang="en-US" sz="2000" dirty="0">
              <a:solidFill>
                <a:srgbClr val="0070C0"/>
              </a:solidFill>
              <a:latin typeface="Avenir Book" panose="02000503020000020003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7030A0"/>
                </a:solidFill>
                <a:latin typeface="Avenir Book" panose="02000503020000020003" pitchFamily="2" charset="0"/>
              </a:rPr>
              <a:t>Using ENMs to address environmental challenges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rgbClr val="7030A0"/>
                </a:solidFill>
              </a:rPr>
              <a:t>Leverages </a:t>
            </a:r>
            <a:r>
              <a:rPr lang="en-US" sz="1700" i="1" dirty="0">
                <a:solidFill>
                  <a:srgbClr val="7030A0"/>
                </a:solidFill>
              </a:rPr>
              <a:t>unique nanoscale properties</a:t>
            </a:r>
            <a:r>
              <a:rPr lang="en-US" sz="1700" dirty="0">
                <a:solidFill>
                  <a:srgbClr val="7030A0"/>
                </a:solidFill>
              </a:rPr>
              <a:t> to create chemical-free water treatment solutions that enable decentralized treatment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rgbClr val="7030A0"/>
                </a:solidFill>
                <a:latin typeface="Avenir Book" panose="02000503020000020003" pitchFamily="2" charset="0"/>
              </a:rPr>
              <a:t>Requires </a:t>
            </a:r>
            <a:r>
              <a:rPr lang="en-US" sz="1700" i="1" dirty="0">
                <a:solidFill>
                  <a:srgbClr val="7030A0"/>
                </a:solidFill>
                <a:latin typeface="Avenir Book" panose="02000503020000020003" pitchFamily="2" charset="0"/>
              </a:rPr>
              <a:t>immobilization</a:t>
            </a:r>
            <a:r>
              <a:rPr lang="en-US" sz="1700" dirty="0">
                <a:solidFill>
                  <a:srgbClr val="7030A0"/>
                </a:solidFill>
                <a:latin typeface="Avenir Book" panose="02000503020000020003" pitchFamily="2" charset="0"/>
              </a:rPr>
              <a:t> in macroscale structures to limit use of “fairy dust” approaches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We know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VERY LITTLE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venir Book" panose="02000503020000020003" pitchFamily="2" charset="0"/>
              </a:rPr>
              <a:t> about how nature uses nanomaterials (e.g., catalysis in heterogeneous and dilute solutions at room temperature)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venir Book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437EE7-4E6F-D844-94CA-5E91BB2CDC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7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56"/>
    </mc:Choice>
    <mc:Fallback xmlns="">
      <p:transition spd="slow" advTm="14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897091" cy="599577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7030A0"/>
                </a:solidFill>
                <a:latin typeface="Avenir Book" panose="02000503020000020003" pitchFamily="2" charset="0"/>
              </a:rPr>
              <a:t>20 Years of Nano Environmental Health &amp; Safety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563E-3B55-814B-94FC-A909E5166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venir Book" panose="02000503020000020003" pitchFamily="2" charset="0"/>
              </a:rPr>
              <a:t>Are engineered nanomaterials (ENMs) an emerging pollutant in water?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70C0"/>
                </a:solidFill>
                <a:latin typeface="Avenir Book" panose="02000503020000020003" pitchFamily="2" charset="0"/>
              </a:rPr>
              <a:t>Do ENMs pose imminent risk </a:t>
            </a:r>
            <a:r>
              <a:rPr lang="en-US" dirty="0">
                <a:solidFill>
                  <a:srgbClr val="0070C0"/>
                </a:solidFill>
              </a:rPr>
              <a:t>in drinking water</a:t>
            </a:r>
            <a:r>
              <a:rPr lang="en-US" dirty="0">
                <a:solidFill>
                  <a:srgbClr val="0070C0"/>
                </a:solidFill>
                <a:latin typeface="Avenir Book" panose="02000503020000020003" pitchFamily="2" charset="0"/>
              </a:rPr>
              <a:t>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venir Book" panose="02000503020000020003" pitchFamily="2" charset="0"/>
              </a:rPr>
              <a:t>If society uses ENMs, where have/will they go?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70C0"/>
                </a:solidFill>
                <a:latin typeface="Avenir Book" panose="02000503020000020003" pitchFamily="2" charset="0"/>
              </a:rPr>
              <a:t>What is the outcome of exposure focused researchers collaborating with toxicologists, chemists, product developers, and social scientists?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latin typeface="Avenir Book" panose="02000503020000020003" pitchFamily="2" charset="0"/>
              </a:rPr>
              <a:t>How ENM risk frameworks be used to safely develop ENM applications to reduce risks from real emerging pollutants in water?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70C0"/>
                </a:solidFill>
                <a:latin typeface="Avenir Book" panose="02000503020000020003" pitchFamily="2" charset="0"/>
              </a:rPr>
              <a:t>Do nanomaterials exist, or are they just transient states?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Avenir Book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2684AF-96AE-B94F-8793-0D0C3DB92B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2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28"/>
    </mc:Choice>
    <mc:Fallback xmlns="">
      <p:transition spd="slow" advTm="85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4C8D-671E-D64D-8A7A-2A618A12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C3D34FA-E905-CD42-8261-13FFBDE43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12609" r="16068" b="71455"/>
          <a:stretch/>
        </p:blipFill>
        <p:spPr bwMode="auto">
          <a:xfrm>
            <a:off x="4291429" y="1147237"/>
            <a:ext cx="4661545" cy="56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0FDEA1-2A30-E849-8159-73192E269D5A}"/>
              </a:ext>
            </a:extLst>
          </p:cNvPr>
          <p:cNvSpPr txBox="1"/>
          <p:nvPr/>
        </p:nvSpPr>
        <p:spPr>
          <a:xfrm>
            <a:off x="273395" y="4360588"/>
            <a:ext cx="3558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Avenir Book" panose="02000503020000020003" pitchFamily="2" charset="0"/>
              </a:rPr>
              <a:t>Contact</a:t>
            </a:r>
          </a:p>
          <a:p>
            <a:r>
              <a:rPr lang="en-US" sz="2000" dirty="0" err="1">
                <a:solidFill>
                  <a:srgbClr val="00B050"/>
                </a:solidFill>
                <a:latin typeface="Avenir Book" panose="02000503020000020003" pitchFamily="2" charset="0"/>
              </a:rPr>
              <a:t>p.westerhoff@asu.edu</a:t>
            </a:r>
            <a:endParaRPr lang="en-US" sz="2000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FC236-2794-0845-8C9C-487DDF80B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221" y="2325042"/>
            <a:ext cx="2055770" cy="80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FF89B-2388-5B46-BBB7-8B188A1E5BA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49" y="2397514"/>
            <a:ext cx="970565" cy="513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0AF37C-FBA0-5549-BA1D-335CA6F6379B}"/>
              </a:ext>
            </a:extLst>
          </p:cNvPr>
          <p:cNvSpPr/>
          <p:nvPr/>
        </p:nvSpPr>
        <p:spPr>
          <a:xfrm>
            <a:off x="4407497" y="3249104"/>
            <a:ext cx="3664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https://lc-nano.engineering.asu.edu/</a:t>
            </a:r>
            <a:endParaRPr lang="en-US" dirty="0"/>
          </a:p>
          <a:p>
            <a:r>
              <a:rPr lang="en-US" dirty="0">
                <a:hlinkClick r:id="rId8"/>
              </a:rPr>
              <a:t>http://ncisouthwest.org/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59134B-3EAB-C749-B744-2F138A36F9BA}"/>
              </a:ext>
            </a:extLst>
          </p:cNvPr>
          <p:cNvSpPr/>
          <p:nvPr/>
        </p:nvSpPr>
        <p:spPr>
          <a:xfrm>
            <a:off x="5423106" y="1689918"/>
            <a:ext cx="2877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http://www.newtcenter.org/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D0078-058F-E046-8E82-E4DC14004A72}"/>
              </a:ext>
            </a:extLst>
          </p:cNvPr>
          <p:cNvSpPr txBox="1"/>
          <p:nvPr/>
        </p:nvSpPr>
        <p:spPr>
          <a:xfrm>
            <a:off x="377851" y="1313273"/>
            <a:ext cx="3015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Many graduate students, post-docs and wonderful interdisciplinary collaborators across the globe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6C62A86-718F-4741-BD38-E2FEA97BF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1429" y="4316646"/>
            <a:ext cx="1626771" cy="805712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0573E498-671A-C847-9848-AB86F3FD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97" y="4281148"/>
            <a:ext cx="862352" cy="86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E3CB8C9-564C-3D40-A221-74713887A62A}"/>
              </a:ext>
            </a:extLst>
          </p:cNvPr>
          <p:cNvSpPr/>
          <p:nvPr/>
        </p:nvSpPr>
        <p:spPr>
          <a:xfrm>
            <a:off x="6691745" y="4323853"/>
            <a:ext cx="245225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RES018801Z &amp; </a:t>
            </a:r>
            <a:r>
              <a:rPr lang="en-US" sz="1200" dirty="0">
                <a:latin typeface="Avenir Book" panose="02000503020000020003" pitchFamily="2" charset="0"/>
                <a:ea typeface="Times New Roman" panose="02020603050405020304" pitchFamily="18" charset="0"/>
              </a:rPr>
              <a:t>P42ES030990</a:t>
            </a:r>
            <a:endParaRPr lang="en-US" sz="1200" dirty="0">
              <a:latin typeface="Avenir Book" panose="02000503020000020003" pitchFamily="2" charset="0"/>
            </a:endParaRPr>
          </a:p>
          <a:p>
            <a:r>
              <a:rPr lang="en-US" sz="1200" dirty="0">
                <a:latin typeface="Avenir Book" panose="02000503020000020003" pitchFamily="2" charset="0"/>
                <a:ea typeface="Times New Roman" panose="02020603050405020304" pitchFamily="18" charset="0"/>
              </a:rPr>
              <a:t>Cognitive aging, remediation and exposure sources (MEMCARE) center</a:t>
            </a:r>
            <a:r>
              <a:rPr lang="en-US" sz="1200" dirty="0">
                <a:latin typeface="Avenir Book" panose="02000503020000020003" pitchFamily="2" charset="0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E9F6CA-DCC8-6048-BF39-67BB3B7B33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6714" y="2387852"/>
            <a:ext cx="1275353" cy="522987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8CE3C92-0CBD-7F4D-AC97-8452C6845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3"/>
    </mc:Choice>
    <mc:Fallback xmlns="">
      <p:transition spd="slow" advTm="2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257273"/>
              </p:ext>
            </p:extLst>
          </p:nvPr>
        </p:nvGraphicFramePr>
        <p:xfrm>
          <a:off x="1143000" y="1028700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22860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panose="02000503020000020003" pitchFamily="2" charset="0"/>
              </a:rPr>
              <a:t>Are ENMs Emerging Pollutants?</a:t>
            </a:r>
          </a:p>
          <a:p>
            <a:pPr algn="ctr"/>
            <a:r>
              <a:rPr lang="en-US" sz="2000" i="1" u="sng" dirty="0">
                <a:solidFill>
                  <a:srgbClr val="7030A0"/>
                </a:solidFill>
                <a:latin typeface="Avenir Book" panose="02000503020000020003" pitchFamily="2" charset="0"/>
              </a:rPr>
              <a:t>(Things</a:t>
            </a:r>
            <a:r>
              <a:rPr lang="en-US" sz="2000" i="1" dirty="0">
                <a:solidFill>
                  <a:srgbClr val="7030A0"/>
                </a:solidFill>
                <a:latin typeface="Avenir Book" panose="02000503020000020003" pitchFamily="2" charset="0"/>
              </a:rPr>
              <a:t> in our water we know little about but </a:t>
            </a:r>
            <a:r>
              <a:rPr lang="en-US" sz="2000" i="1" u="sng" dirty="0">
                <a:solidFill>
                  <a:srgbClr val="7030A0"/>
                </a:solidFill>
                <a:latin typeface="Avenir Book" panose="02000503020000020003" pitchFamily="2" charset="0"/>
              </a:rPr>
              <a:t>scare</a:t>
            </a:r>
            <a:r>
              <a:rPr lang="en-US" sz="2000" i="1" dirty="0">
                <a:solidFill>
                  <a:srgbClr val="7030A0"/>
                </a:solidFill>
                <a:latin typeface="Avenir Book" panose="02000503020000020003" pitchFamily="2" charset="0"/>
              </a:rPr>
              <a:t> us)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23638A-5816-3748-9E0C-7378FC5F4EAF}"/>
              </a:ext>
            </a:extLst>
          </p:cNvPr>
          <p:cNvSpPr txBox="1"/>
          <p:nvPr/>
        </p:nvSpPr>
        <p:spPr>
          <a:xfrm rot="16200000">
            <a:off x="108964" y="2635031"/>
            <a:ext cx="3347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Avenir Book" panose="02000503020000020003" pitchFamily="2" charset="0"/>
              </a:rPr>
              <a:t>Higher </a:t>
            </a:r>
            <a:r>
              <a:rPr lang="en-US" sz="1400" b="1" i="1" dirty="0">
                <a:solidFill>
                  <a:srgbClr val="FF0000"/>
                </a:solidFill>
                <a:latin typeface="Avenir Book" panose="02000503020000020003" pitchFamily="2" charset="0"/>
                <a:sym typeface="Wingdings" pitchFamily="2" charset="2"/>
              </a:rPr>
              <a:t>                                        </a:t>
            </a:r>
            <a:r>
              <a:rPr lang="en-US" sz="1400" b="1" i="1" dirty="0">
                <a:solidFill>
                  <a:srgbClr val="00B050"/>
                </a:solidFill>
                <a:latin typeface="Avenir Book" panose="02000503020000020003" pitchFamily="2" charset="0"/>
                <a:sym typeface="Wingdings" pitchFamily="2" charset="2"/>
              </a:rPr>
              <a:t>Lower</a:t>
            </a:r>
            <a:endParaRPr lang="en-US" sz="1400" b="1" i="1" dirty="0">
              <a:solidFill>
                <a:srgbClr val="00B050"/>
              </a:solidFill>
              <a:latin typeface="Avenir Book" panose="02000503020000020003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D63D46-59E3-754E-83CD-69B19DE6938F}"/>
              </a:ext>
            </a:extLst>
          </p:cNvPr>
          <p:cNvCxnSpPr/>
          <p:nvPr/>
        </p:nvCxnSpPr>
        <p:spPr>
          <a:xfrm>
            <a:off x="1782509" y="1862050"/>
            <a:ext cx="0" cy="1853739"/>
          </a:xfrm>
          <a:prstGeom prst="straightConnector1">
            <a:avLst/>
          </a:prstGeom>
          <a:ln>
            <a:gradFill flip="none" rotWithShape="1">
              <a:gsLst>
                <a:gs pos="23000">
                  <a:srgbClr val="00B050"/>
                </a:gs>
                <a:gs pos="44000">
                  <a:srgbClr val="00B0F0"/>
                </a:gs>
                <a:gs pos="73000">
                  <a:srgbClr val="FF0000"/>
                </a:gs>
              </a:gsLst>
              <a:lin ang="5400000" scaled="1"/>
              <a:tileRect/>
            </a:gradFill>
            <a:headEnd type="triangl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B9197A6-2BC0-EB4F-92C1-D75193211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891973"/>
      </p:ext>
    </p:extLst>
  </p:cSld>
  <p:clrMapOvr>
    <a:masterClrMapping/>
  </p:clrMapOvr>
  <p:transition advTm="109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6" grpId="0">
        <p:bldAsOne/>
      </p:bldGraphic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01C5D-3337-5840-A573-D39B720E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7934240" cy="59957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Did ENMs pose imminent risk in drinking water?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830CF-2AB1-CE43-9DD5-FFEBBBCEE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88" y="954158"/>
            <a:ext cx="4628645" cy="418934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WTPs designed to remove virus, clay and other colloids. Will ENMs differ?</a:t>
            </a:r>
          </a:p>
          <a:p>
            <a:pPr lvl="1"/>
            <a:r>
              <a:rPr lang="en-US" dirty="0"/>
              <a:t>No… We can use existing mechanisms and models to understand ENMs in water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Environmental engineers had limited experience with advanced material characterization tools</a:t>
            </a:r>
            <a:endParaRPr lang="en-US" dirty="0"/>
          </a:p>
          <a:p>
            <a:endParaRPr lang="en-US" dirty="0"/>
          </a:p>
          <a:p>
            <a:r>
              <a:rPr lang="en-US" dirty="0"/>
              <a:t>How do we analytically differentiate ENMs from these other particles in water at environmentally relevant concentrations?</a:t>
            </a:r>
          </a:p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9729E5A-C144-324E-B29B-E69A1CE0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61" y="1051964"/>
            <a:ext cx="3429839" cy="206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8F6FE-C5E4-2A4B-AEA6-57D5E46B5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227" y="3393429"/>
            <a:ext cx="2493734" cy="1396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712FD2-F9B1-184D-B591-E5D639418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127" y="3317847"/>
            <a:ext cx="1931873" cy="182565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3DEFAD-5EBF-294B-8FB3-E0B6A0E454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6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61"/>
    </mc:Choice>
    <mc:Fallback xmlns="">
      <p:transition spd="slow" advTm="11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AF81-4741-D54F-B6D0-5FDFD123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5979"/>
            <a:ext cx="7885754" cy="599577"/>
          </a:xfrm>
        </p:spPr>
        <p:txBody>
          <a:bodyPr>
            <a:normAutofit fontScale="90000"/>
          </a:bodyPr>
          <a:lstStyle/>
          <a:p>
            <a:r>
              <a:rPr lang="en-US" dirty="0"/>
              <a:t>If society uses ENMs, where have/will they go?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8340A-21B7-6945-9F9E-54B08361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71" y="1491070"/>
            <a:ext cx="1924050" cy="225742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1057C6-622A-8743-AA6C-6D4F91D48965}"/>
              </a:ext>
            </a:extLst>
          </p:cNvPr>
          <p:cNvSpPr txBox="1"/>
          <p:nvPr/>
        </p:nvSpPr>
        <p:spPr>
          <a:xfrm>
            <a:off x="628651" y="1055413"/>
            <a:ext cx="9814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mg per 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40D02-1D5E-8344-A244-022687610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137" y="1960379"/>
            <a:ext cx="1228725" cy="923925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684A87-1BC7-AD4E-A086-42F2294ABB20}"/>
              </a:ext>
            </a:extLst>
          </p:cNvPr>
          <p:cNvSpPr/>
          <p:nvPr/>
        </p:nvSpPr>
        <p:spPr>
          <a:xfrm>
            <a:off x="4404287" y="1492022"/>
            <a:ext cx="594602" cy="468358"/>
          </a:xfrm>
          <a:prstGeom prst="rect">
            <a:avLst/>
          </a:prstGeom>
          <a:pattFill prst="sphere">
            <a:fgClr>
              <a:schemeClr val="tx1"/>
            </a:fgClr>
            <a:bgClr>
              <a:schemeClr val="accent4">
                <a:lumMod val="20000"/>
                <a:lumOff val="8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C47D2-361C-5645-9B76-19519FBACB6C}"/>
              </a:ext>
            </a:extLst>
          </p:cNvPr>
          <p:cNvSpPr/>
          <p:nvPr/>
        </p:nvSpPr>
        <p:spPr>
          <a:xfrm>
            <a:off x="5171760" y="1491070"/>
            <a:ext cx="594602" cy="48985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5EE3B945-4D07-3E4F-AFBB-F86DB3F47841}"/>
              </a:ext>
            </a:extLst>
          </p:cNvPr>
          <p:cNvSpPr/>
          <p:nvPr/>
        </p:nvSpPr>
        <p:spPr>
          <a:xfrm rot="10800000">
            <a:off x="5171759" y="1980926"/>
            <a:ext cx="594602" cy="340996"/>
          </a:xfrm>
          <a:prstGeom prst="triangle">
            <a:avLst/>
          </a:prstGeom>
          <a:pattFill prst="pct80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E05B80-63D7-5E4C-B14C-6D02FBF459DC}"/>
              </a:ext>
            </a:extLst>
          </p:cNvPr>
          <p:cNvSpPr/>
          <p:nvPr/>
        </p:nvSpPr>
        <p:spPr>
          <a:xfrm>
            <a:off x="4281352" y="1332412"/>
            <a:ext cx="1792877" cy="1783080"/>
          </a:xfrm>
          <a:prstGeom prst="round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3ED0D-B112-CD4F-A3D8-341DA9DF461A}"/>
              </a:ext>
            </a:extLst>
          </p:cNvPr>
          <p:cNvSpPr txBox="1"/>
          <p:nvPr/>
        </p:nvSpPr>
        <p:spPr>
          <a:xfrm>
            <a:off x="4986905" y="2376264"/>
            <a:ext cx="102784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i="1" dirty="0"/>
              <a:t>Landfill</a:t>
            </a:r>
          </a:p>
          <a:p>
            <a:pPr algn="ctr"/>
            <a:r>
              <a:rPr lang="en-US" sz="1350" i="1" dirty="0"/>
              <a:t>Land</a:t>
            </a:r>
          </a:p>
          <a:p>
            <a:pPr algn="ctr"/>
            <a:r>
              <a:rPr lang="en-US" sz="1350" i="1" dirty="0"/>
              <a:t>Incineration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AF0C47-7E09-1D41-87EB-99B2E9AE0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659" y="1223537"/>
            <a:ext cx="2664513" cy="89737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A35A6-B3F8-E34D-97A0-08F8422E3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4434" y="2924546"/>
            <a:ext cx="2236298" cy="14216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0DD113-C209-E843-9790-34FCA94F9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94145" y="3742639"/>
            <a:ext cx="1166388" cy="909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92AAE-18A7-7547-BB2A-394CE14F12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6987" y="3831227"/>
            <a:ext cx="1247775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C684A1-4683-7D48-B9C3-372EC296E6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4140" y="3745230"/>
            <a:ext cx="1066800" cy="1066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58E4AD-1F3E-4D41-8921-7718AAA3865C}"/>
              </a:ext>
            </a:extLst>
          </p:cNvPr>
          <p:cNvSpPr txBox="1"/>
          <p:nvPr/>
        </p:nvSpPr>
        <p:spPr>
          <a:xfrm>
            <a:off x="4082816" y="839742"/>
            <a:ext cx="20309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&gt; 90% removal of Nano 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</a:rPr>
              <a:t>From water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7D4314-5B8C-5D44-8B28-D06336887590}"/>
              </a:ext>
            </a:extLst>
          </p:cNvPr>
          <p:cNvSpPr txBox="1"/>
          <p:nvPr/>
        </p:nvSpPr>
        <p:spPr>
          <a:xfrm>
            <a:off x="6216115" y="890262"/>
            <a:ext cx="26645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Low parts-per-billion of </a:t>
            </a:r>
            <a:r>
              <a:rPr lang="en-US" sz="1350" b="1" dirty="0" err="1">
                <a:solidFill>
                  <a:srgbClr val="FF0000"/>
                </a:solidFill>
              </a:rPr>
              <a:t>nano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1BCAA5-0E08-364E-90BD-97D18814FCEA}"/>
              </a:ext>
            </a:extLst>
          </p:cNvPr>
          <p:cNvSpPr txBox="1"/>
          <p:nvPr/>
        </p:nvSpPr>
        <p:spPr>
          <a:xfrm>
            <a:off x="6545702" y="4454846"/>
            <a:ext cx="26645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&gt; 99% removal of </a:t>
            </a:r>
            <a:r>
              <a:rPr lang="en-US" sz="1350" b="1" dirty="0" err="1">
                <a:solidFill>
                  <a:srgbClr val="FF0000"/>
                </a:solidFill>
              </a:rPr>
              <a:t>nano</a:t>
            </a:r>
            <a:r>
              <a:rPr lang="en-US" sz="1350" b="1" dirty="0">
                <a:solidFill>
                  <a:srgbClr val="FF0000"/>
                </a:solidFill>
              </a:rPr>
              <a:t> from water</a:t>
            </a:r>
          </a:p>
          <a:p>
            <a:pPr algn="ctr"/>
            <a:endParaRPr lang="en-US" sz="1350" b="1" dirty="0">
              <a:solidFill>
                <a:srgbClr val="00B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7347CA0-3CD6-F149-88EB-225482AD6A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167" y="3891575"/>
            <a:ext cx="1019175" cy="11144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96163F2-0005-D646-AD75-96F9CC330A2A}"/>
              </a:ext>
            </a:extLst>
          </p:cNvPr>
          <p:cNvSpPr txBox="1"/>
          <p:nvPr/>
        </p:nvSpPr>
        <p:spPr>
          <a:xfrm>
            <a:off x="2351028" y="3338028"/>
            <a:ext cx="39672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Distribution &amp; Premise plumbing </a:t>
            </a:r>
            <a:r>
              <a:rPr lang="en-US" sz="1350" b="1" i="1" dirty="0">
                <a:solidFill>
                  <a:srgbClr val="FF0000"/>
                </a:solidFill>
              </a:rPr>
              <a:t>ADD</a:t>
            </a:r>
            <a:r>
              <a:rPr lang="en-US" sz="1350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ppb</a:t>
            </a:r>
            <a:r>
              <a:rPr lang="en-US" sz="1350" b="1" dirty="0">
                <a:solidFill>
                  <a:srgbClr val="FF0000"/>
                </a:solidFill>
              </a:rPr>
              <a:t> levels of </a:t>
            </a:r>
            <a:r>
              <a:rPr lang="en-US" sz="1350" b="1" i="1" dirty="0">
                <a:solidFill>
                  <a:srgbClr val="FF0000"/>
                </a:solidFill>
              </a:rPr>
              <a:t>incidental</a:t>
            </a:r>
            <a:r>
              <a:rPr lang="en-US" sz="1350" b="1" dirty="0">
                <a:solidFill>
                  <a:srgbClr val="FF0000"/>
                </a:solidFill>
              </a:rPr>
              <a:t> nanoparticles</a:t>
            </a:r>
          </a:p>
        </p:txBody>
      </p:sp>
      <p:sp>
        <p:nvSpPr>
          <p:cNvPr id="25" name="Curved Right Arrow 24">
            <a:extLst>
              <a:ext uri="{FF2B5EF4-FFF2-40B4-BE49-F238E27FC236}">
                <a16:creationId xmlns:a16="http://schemas.microsoft.com/office/drawing/2014/main" id="{E2A3E254-64F2-B24F-9FFB-D5B69A9A802D}"/>
              </a:ext>
            </a:extLst>
          </p:cNvPr>
          <p:cNvSpPr/>
          <p:nvPr/>
        </p:nvSpPr>
        <p:spPr>
          <a:xfrm flipV="1">
            <a:off x="56616" y="1930032"/>
            <a:ext cx="689098" cy="22574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B0C01D5-D984-154F-9533-171F4CA5E9DC}"/>
              </a:ext>
            </a:extLst>
          </p:cNvPr>
          <p:cNvSpPr/>
          <p:nvPr/>
        </p:nvSpPr>
        <p:spPr>
          <a:xfrm>
            <a:off x="2183674" y="2551920"/>
            <a:ext cx="432177" cy="383964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7EF1D1B3-777A-9243-87EC-756261D0E0A0}"/>
              </a:ext>
            </a:extLst>
          </p:cNvPr>
          <p:cNvSpPr/>
          <p:nvPr/>
        </p:nvSpPr>
        <p:spPr>
          <a:xfrm>
            <a:off x="3849175" y="2517017"/>
            <a:ext cx="432177" cy="383964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2D0672BF-26BB-8443-B598-A5F04CFF20C2}"/>
              </a:ext>
            </a:extLst>
          </p:cNvPr>
          <p:cNvSpPr/>
          <p:nvPr/>
        </p:nvSpPr>
        <p:spPr>
          <a:xfrm>
            <a:off x="5766361" y="1604795"/>
            <a:ext cx="480738" cy="383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01DB8C22-7E37-FD4A-98FE-5D6EF8E40B28}"/>
              </a:ext>
            </a:extLst>
          </p:cNvPr>
          <p:cNvSpPr/>
          <p:nvPr/>
        </p:nvSpPr>
        <p:spPr>
          <a:xfrm rot="5400000">
            <a:off x="7159729" y="2330391"/>
            <a:ext cx="804347" cy="383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72312AF1-3126-774E-9348-3E193EC071C2}"/>
              </a:ext>
            </a:extLst>
          </p:cNvPr>
          <p:cNvSpPr/>
          <p:nvPr/>
        </p:nvSpPr>
        <p:spPr>
          <a:xfrm rot="10800000">
            <a:off x="6545702" y="3961042"/>
            <a:ext cx="1275566" cy="383964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9228348-33B5-F648-9C3C-2C8C2A8332F8}"/>
              </a:ext>
            </a:extLst>
          </p:cNvPr>
          <p:cNvSpPr/>
          <p:nvPr/>
        </p:nvSpPr>
        <p:spPr>
          <a:xfrm>
            <a:off x="628650" y="3267804"/>
            <a:ext cx="5707963" cy="178308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FA140BB-711D-3F4C-A967-DB1D2FE21A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5986" y="797369"/>
            <a:ext cx="1295400" cy="876300"/>
          </a:xfrm>
          <a:prstGeom prst="rect">
            <a:avLst/>
          </a:prstGeom>
        </p:spPr>
      </p:pic>
      <p:sp>
        <p:nvSpPr>
          <p:cNvPr id="33" name="Right Arrow 32">
            <a:extLst>
              <a:ext uri="{FF2B5EF4-FFF2-40B4-BE49-F238E27FC236}">
                <a16:creationId xmlns:a16="http://schemas.microsoft.com/office/drawing/2014/main" id="{46821731-EA1A-5A40-AD08-737A1AF6853A}"/>
              </a:ext>
            </a:extLst>
          </p:cNvPr>
          <p:cNvSpPr/>
          <p:nvPr/>
        </p:nvSpPr>
        <p:spPr>
          <a:xfrm rot="5400000">
            <a:off x="3012321" y="1666203"/>
            <a:ext cx="432177" cy="383964"/>
          </a:xfrm>
          <a:prstGeom prst="righ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B95062-915C-2E45-B331-0A2CCC904152}"/>
              </a:ext>
            </a:extLst>
          </p:cNvPr>
          <p:cNvSpPr/>
          <p:nvPr/>
        </p:nvSpPr>
        <p:spPr>
          <a:xfrm>
            <a:off x="4170980" y="4779483"/>
            <a:ext cx="19427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 dirty="0">
                <a:solidFill>
                  <a:srgbClr val="00B050"/>
                </a:solidFill>
              </a:rPr>
              <a:t>Parts-per-trillion of ENM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781FA8-9191-9142-AB75-F220FBF737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10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01"/>
    </mc:Choice>
    <mc:Fallback xmlns="">
      <p:transition spd="slow" advTm="14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/>
      <p:bldP spid="20" grpId="0"/>
      <p:bldP spid="21" grpId="0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397988" y="198909"/>
            <a:ext cx="7205024" cy="628650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rgbClr val="7030A0"/>
                </a:solidFill>
              </a:rPr>
              <a:t>Wastewater Treatment Plants Remove &gt; 90% of ENMs from sewage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7450" y="3143250"/>
            <a:ext cx="285750" cy="285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Isosceles Triangle 4"/>
          <p:cNvSpPr/>
          <p:nvPr/>
        </p:nvSpPr>
        <p:spPr>
          <a:xfrm flipV="1">
            <a:off x="3086100" y="3371850"/>
            <a:ext cx="3429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3086100" y="3143250"/>
            <a:ext cx="342900" cy="22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3771900" y="3143250"/>
            <a:ext cx="628650" cy="228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4743450" y="3143250"/>
            <a:ext cx="342900" cy="228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6057900" y="3143250"/>
            <a:ext cx="285750" cy="285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5429250" y="4229100"/>
            <a:ext cx="68580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Solids Handling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14550" y="3257550"/>
            <a:ext cx="34290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43050" y="302895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Raw Sewage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43200" y="3257550"/>
            <a:ext cx="34290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86350" y="3257550"/>
            <a:ext cx="34290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00550" y="3257550"/>
            <a:ext cx="34290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29000" y="3257550"/>
            <a:ext cx="34290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29250" y="3143250"/>
            <a:ext cx="285750" cy="285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343650" y="3257550"/>
            <a:ext cx="34290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15000" y="3257550"/>
            <a:ext cx="342900" cy="11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858096" y="3999905"/>
            <a:ext cx="800100" cy="119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>
            <a:off x="3372446" y="3542705"/>
            <a:ext cx="571500" cy="119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3657600" y="3829050"/>
            <a:ext cx="1257300" cy="119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514255" y="3999905"/>
            <a:ext cx="800100" cy="119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257550" y="4400550"/>
            <a:ext cx="2171700" cy="119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86550" y="2971800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Treated Effluent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115050" y="4400550"/>
            <a:ext cx="571500" cy="119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86550" y="4236735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Finished </a:t>
            </a:r>
            <a:r>
              <a:rPr lang="en-US" sz="1050" dirty="0" err="1"/>
              <a:t>Biosolids</a:t>
            </a:r>
            <a:endParaRPr lang="en-US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2171700" y="2800350"/>
            <a:ext cx="800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Headworks</a:t>
            </a:r>
            <a:endParaRPr lang="en-US" sz="105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2914650" y="2628900"/>
            <a:ext cx="742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Primary Clarify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14750" y="2628900"/>
            <a:ext cx="742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Aeration Basin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14850" y="2628900"/>
            <a:ext cx="742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Secondary Clarify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00650" y="2628900"/>
            <a:ext cx="742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Tertiary Filtration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29300" y="2798117"/>
            <a:ext cx="8001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/>
              <a:t>Disinfection</a:t>
            </a:r>
          </a:p>
        </p:txBody>
      </p:sp>
      <p:sp>
        <p:nvSpPr>
          <p:cNvPr id="34" name="Dodecagon 33"/>
          <p:cNvSpPr/>
          <p:nvPr/>
        </p:nvSpPr>
        <p:spPr>
          <a:xfrm>
            <a:off x="2800350" y="32575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Box 34"/>
          <p:cNvSpPr txBox="1"/>
          <p:nvPr/>
        </p:nvSpPr>
        <p:spPr>
          <a:xfrm>
            <a:off x="2800350" y="32575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1</a:t>
            </a:r>
          </a:p>
        </p:txBody>
      </p:sp>
      <p:sp>
        <p:nvSpPr>
          <p:cNvPr id="36" name="Dodecagon 35"/>
          <p:cNvSpPr/>
          <p:nvPr/>
        </p:nvSpPr>
        <p:spPr>
          <a:xfrm>
            <a:off x="4000500" y="33718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/>
          <p:cNvSpPr txBox="1"/>
          <p:nvPr/>
        </p:nvSpPr>
        <p:spPr>
          <a:xfrm>
            <a:off x="4000500" y="33718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3</a:t>
            </a:r>
          </a:p>
        </p:txBody>
      </p:sp>
      <p:sp>
        <p:nvSpPr>
          <p:cNvPr id="38" name="Dodecagon 37"/>
          <p:cNvSpPr/>
          <p:nvPr/>
        </p:nvSpPr>
        <p:spPr>
          <a:xfrm>
            <a:off x="5143500" y="32575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/>
          <p:cNvSpPr txBox="1"/>
          <p:nvPr/>
        </p:nvSpPr>
        <p:spPr>
          <a:xfrm>
            <a:off x="5143500" y="32575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4</a:t>
            </a:r>
          </a:p>
        </p:txBody>
      </p:sp>
      <p:sp>
        <p:nvSpPr>
          <p:cNvPr id="40" name="Dodecagon 39"/>
          <p:cNvSpPr/>
          <p:nvPr/>
        </p:nvSpPr>
        <p:spPr>
          <a:xfrm>
            <a:off x="5772150" y="32575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/>
          <p:cNvSpPr txBox="1"/>
          <p:nvPr/>
        </p:nvSpPr>
        <p:spPr>
          <a:xfrm>
            <a:off x="5772150" y="32575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5</a:t>
            </a:r>
          </a:p>
        </p:txBody>
      </p:sp>
      <p:sp>
        <p:nvSpPr>
          <p:cNvPr id="42" name="Dodecagon 41"/>
          <p:cNvSpPr/>
          <p:nvPr/>
        </p:nvSpPr>
        <p:spPr>
          <a:xfrm>
            <a:off x="3028950" y="39433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/>
          <p:cNvSpPr txBox="1"/>
          <p:nvPr/>
        </p:nvSpPr>
        <p:spPr>
          <a:xfrm>
            <a:off x="3028950" y="39433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6</a:t>
            </a:r>
          </a:p>
        </p:txBody>
      </p:sp>
      <p:sp>
        <p:nvSpPr>
          <p:cNvPr id="44" name="Dodecagon 43"/>
          <p:cNvSpPr/>
          <p:nvPr/>
        </p:nvSpPr>
        <p:spPr>
          <a:xfrm>
            <a:off x="4914900" y="37147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/>
          <p:cNvSpPr txBox="1"/>
          <p:nvPr/>
        </p:nvSpPr>
        <p:spPr>
          <a:xfrm>
            <a:off x="4914900" y="37147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7</a:t>
            </a:r>
          </a:p>
        </p:txBody>
      </p:sp>
      <p:sp>
        <p:nvSpPr>
          <p:cNvPr id="46" name="Dodecagon 45"/>
          <p:cNvSpPr/>
          <p:nvPr/>
        </p:nvSpPr>
        <p:spPr>
          <a:xfrm>
            <a:off x="6172200" y="44005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/>
          <p:cNvSpPr txBox="1"/>
          <p:nvPr/>
        </p:nvSpPr>
        <p:spPr>
          <a:xfrm>
            <a:off x="6172200" y="44005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8</a:t>
            </a:r>
          </a:p>
        </p:txBody>
      </p:sp>
      <p:sp>
        <p:nvSpPr>
          <p:cNvPr id="48" name="Dodecagon 47"/>
          <p:cNvSpPr/>
          <p:nvPr/>
        </p:nvSpPr>
        <p:spPr>
          <a:xfrm>
            <a:off x="3429000" y="3028950"/>
            <a:ext cx="228600" cy="228600"/>
          </a:xfrm>
          <a:prstGeom prst="dodec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TextBox 48"/>
          <p:cNvSpPr txBox="1"/>
          <p:nvPr/>
        </p:nvSpPr>
        <p:spPr>
          <a:xfrm>
            <a:off x="3429000" y="3028950"/>
            <a:ext cx="2857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2</a:t>
            </a:r>
          </a:p>
        </p:txBody>
      </p:sp>
      <p:sp>
        <p:nvSpPr>
          <p:cNvPr id="50" name="Isosceles Triangle 49"/>
          <p:cNvSpPr/>
          <p:nvPr/>
        </p:nvSpPr>
        <p:spPr>
          <a:xfrm flipV="1">
            <a:off x="4743450" y="3371850"/>
            <a:ext cx="3429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1" name="Straight Connector 50"/>
          <p:cNvCxnSpPr/>
          <p:nvPr/>
        </p:nvCxnSpPr>
        <p:spPr>
          <a:xfrm>
            <a:off x="5429250" y="3200400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29250" y="3257550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29250" y="3370659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429250" y="3314700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6200000">
            <a:off x="2428280" y="3285530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6200000">
            <a:off x="2485430" y="3285530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6200000">
            <a:off x="2542580" y="3285530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6200000">
            <a:off x="2372321" y="3285530"/>
            <a:ext cx="285750" cy="11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9" name="Picture 4" descr="IMG_15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323" y="1028700"/>
            <a:ext cx="2351386" cy="176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" descr="IMG_15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5826" y="1000125"/>
            <a:ext cx="11572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CDBA3-195C-3743-826A-730FFE2D674F}"/>
              </a:ext>
            </a:extLst>
          </p:cNvPr>
          <p:cNvSpPr txBox="1"/>
          <p:nvPr/>
        </p:nvSpPr>
        <p:spPr>
          <a:xfrm>
            <a:off x="97207" y="4759925"/>
            <a:ext cx="19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Kiser et al., </a:t>
            </a:r>
            <a:r>
              <a:rPr lang="en-US" sz="1400" i="1" dirty="0"/>
              <a:t>ES&amp;T</a:t>
            </a:r>
            <a:r>
              <a:rPr lang="en-US" sz="1400" dirty="0"/>
              <a:t> (2009)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A84065-3FF7-F940-B3AD-5AD02BB36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8"/>
    </mc:Choice>
    <mc:Fallback xmlns="">
      <p:transition spd="slow" advTm="5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91441" y="93090"/>
            <a:ext cx="8223068" cy="762527"/>
          </a:xfrm>
        </p:spPr>
        <p:txBody>
          <a:bodyPr>
            <a:normAutofit/>
          </a:bodyPr>
          <a:lstStyle/>
          <a:p>
            <a:pPr algn="l" eaLnBrk="1" hangingPunct="1"/>
            <a:r>
              <a:rPr lang="fr-CA" sz="2400" dirty="0"/>
              <a:t> &gt; 90% </a:t>
            </a:r>
            <a:r>
              <a:rPr lang="fr-CA" sz="2400" dirty="0" err="1"/>
              <a:t>removal</a:t>
            </a:r>
            <a:r>
              <a:rPr lang="fr-CA" sz="2400" dirty="0"/>
              <a:t> of </a:t>
            </a:r>
            <a:r>
              <a:rPr lang="fr-CA" sz="2400" dirty="0" err="1"/>
              <a:t>Titanium</a:t>
            </a:r>
            <a:r>
              <a:rPr lang="fr-CA" sz="2400" dirty="0"/>
              <a:t> at Full </a:t>
            </a:r>
            <a:r>
              <a:rPr lang="fr-CA" sz="2400" dirty="0" err="1"/>
              <a:t>Scale</a:t>
            </a:r>
            <a:r>
              <a:rPr lang="fr-CA" sz="2400" dirty="0"/>
              <a:t> </a:t>
            </a:r>
            <a:r>
              <a:rPr lang="fr-CA" sz="2400" dirty="0" err="1"/>
              <a:t>WWTPs</a:t>
            </a:r>
            <a:endParaRPr lang="fr-CA" sz="2400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54646"/>
              </p:ext>
            </p:extLst>
          </p:nvPr>
        </p:nvGraphicFramePr>
        <p:xfrm>
          <a:off x="251683" y="1083173"/>
          <a:ext cx="5607008" cy="3693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5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34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  <a:r>
                        <a:rPr lang="en-US" sz="1500" b="1" i="0" u="none" strike="noStrike" dirty="0">
                          <a:solidFill>
                            <a:srgbClr val="FFFF00"/>
                          </a:solidFill>
                          <a:latin typeface="+mn-lt"/>
                        </a:rPr>
                        <a:t>Different Facilities</a:t>
                      </a:r>
                    </a:p>
                  </a:txBody>
                  <a:tcPr marL="9525" marR="9525" marT="71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FFFF00"/>
                          </a:solidFill>
                          <a:latin typeface="+mn-lt"/>
                        </a:rPr>
                        <a:t>Titanium Content of water (</a:t>
                      </a:r>
                      <a:r>
                        <a:rPr lang="en-US" sz="1500" b="1" i="0" u="none" strike="noStrike" dirty="0" err="1">
                          <a:solidFill>
                            <a:srgbClr val="FFFF00"/>
                          </a:solidFill>
                          <a:latin typeface="+mn-lt"/>
                        </a:rPr>
                        <a:t>ugTi</a:t>
                      </a:r>
                      <a:r>
                        <a:rPr lang="en-US" sz="1500" b="1" i="0" u="none" strike="noStrike" dirty="0">
                          <a:solidFill>
                            <a:srgbClr val="FFFF00"/>
                          </a:solidFill>
                          <a:latin typeface="+mn-lt"/>
                        </a:rPr>
                        <a:t>/L)</a:t>
                      </a:r>
                    </a:p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71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 err="1">
                          <a:solidFill>
                            <a:schemeClr val="tx1"/>
                          </a:solidFill>
                          <a:latin typeface="+mn-lt"/>
                        </a:rPr>
                        <a:t>Headworks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Effluent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Activated sludge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615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Act. Sludge + filter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Activated sludge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363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Activated sludge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141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Activated sludge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581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Activated sludge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Activated sludge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233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Trickling filter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549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Membrane</a:t>
                      </a:r>
                      <a:r>
                        <a:rPr lang="en-US" sz="1500" b="1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 bioreactor (MBR)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310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MBR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422</a:t>
                      </a:r>
                    </a:p>
                  </a:txBody>
                  <a:tcPr marL="9525" marR="9525" marT="714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525" marR="9525" marT="7144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321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Average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latin typeface="+mn-lt"/>
                        </a:rPr>
                        <a:t>377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9525" marR="9525" marT="714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Picture 3" descr="C:\Users\yy\Desktop\Cloud Point from river and lake\R1-10-3.jpg">
            <a:extLst>
              <a:ext uri="{FF2B5EF4-FFF2-40B4-BE49-F238E27FC236}">
                <a16:creationId xmlns:a16="http://schemas.microsoft.com/office/drawing/2014/main" id="{D8046543-ADFD-9F4B-A045-AEA01AC3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680" y="1955642"/>
            <a:ext cx="1475706" cy="123221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AF2B5-0A33-BF4E-A800-BE494A813AF0}"/>
              </a:ext>
            </a:extLst>
          </p:cNvPr>
          <p:cNvSpPr txBox="1"/>
          <p:nvPr/>
        </p:nvSpPr>
        <p:spPr>
          <a:xfrm>
            <a:off x="7088192" y="1953393"/>
            <a:ext cx="139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60 ± 12 nm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3B0207-35DB-3F4F-99C3-53DE80C779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48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9"/>
    </mc:Choice>
    <mc:Fallback xmlns="">
      <p:transition spd="slow" advTm="30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B85A-229E-4B4F-9BDC-E497CE01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06" y="205979"/>
            <a:ext cx="6577094" cy="59957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OPPTS 835.1110 Activated Sludge Sorption Isotherm</a:t>
            </a:r>
          </a:p>
        </p:txBody>
      </p:sp>
      <p:sp>
        <p:nvSpPr>
          <p:cNvPr id="4" name="Snip Same Side Corner Rectangle 3">
            <a:extLst>
              <a:ext uri="{FF2B5EF4-FFF2-40B4-BE49-F238E27FC236}">
                <a16:creationId xmlns:a16="http://schemas.microsoft.com/office/drawing/2014/main" id="{17D35229-4BF2-0E42-9DDD-A226E77456B4}"/>
              </a:ext>
            </a:extLst>
          </p:cNvPr>
          <p:cNvSpPr/>
          <p:nvPr/>
        </p:nvSpPr>
        <p:spPr>
          <a:xfrm flipV="1">
            <a:off x="839304" y="2824749"/>
            <a:ext cx="171450" cy="685800"/>
          </a:xfrm>
          <a:prstGeom prst="snip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5963D3-2727-A041-B77F-321884AE1734}"/>
              </a:ext>
            </a:extLst>
          </p:cNvPr>
          <p:cNvSpPr>
            <a:spLocks noChangeAspect="1"/>
          </p:cNvSpPr>
          <p:nvPr/>
        </p:nvSpPr>
        <p:spPr>
          <a:xfrm>
            <a:off x="963129" y="3460543"/>
            <a:ext cx="10287" cy="102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8675FF-7319-754C-AD1F-62C95C6C641A}"/>
              </a:ext>
            </a:extLst>
          </p:cNvPr>
          <p:cNvSpPr>
            <a:spLocks noChangeAspect="1"/>
          </p:cNvSpPr>
          <p:nvPr/>
        </p:nvSpPr>
        <p:spPr>
          <a:xfrm>
            <a:off x="884548" y="3439112"/>
            <a:ext cx="10287" cy="102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7" name="Group 711">
            <a:extLst>
              <a:ext uri="{FF2B5EF4-FFF2-40B4-BE49-F238E27FC236}">
                <a16:creationId xmlns:a16="http://schemas.microsoft.com/office/drawing/2014/main" id="{20045346-7729-4B4C-AF88-E9046DB7AD0E}"/>
              </a:ext>
            </a:extLst>
          </p:cNvPr>
          <p:cNvGrpSpPr/>
          <p:nvPr/>
        </p:nvGrpSpPr>
        <p:grpSpPr>
          <a:xfrm>
            <a:off x="865498" y="2849752"/>
            <a:ext cx="116253" cy="518684"/>
            <a:chOff x="4606925" y="2852738"/>
            <a:chExt cx="155004" cy="69157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653E5C-6C1A-F240-BB54-30D516936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3925" y="326390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BC935B3-CEC5-1D48-953D-D090345F0C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7725" y="3349625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D19774-367A-A04E-AC9C-01D6625B09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5975" y="346075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90DF298-E80B-CC43-976A-460694686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1700" y="353060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EBFF63-AB50-B941-A202-838E0E25F7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9313" y="310356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1316CF-322E-8F4E-AB20-F086CEBFE5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738" y="3189288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2E155B-ADFF-E64B-8D7E-2C8A72305F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8213" y="338296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F18EF67-1F92-C346-AD64-35ACCC58DB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2338" y="31353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9AC966-E2DB-2642-99BE-90B51127E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6925" y="291465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E226D1-421E-1646-9652-8E6967757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738" y="30083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76864F-4520-E341-BEB9-8D4A255782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5988" y="29575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1A1FE5-9DB8-CA4B-9841-474E29B35E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863" y="2852738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0" name="Snip Same Side Corner Rectangle 19">
            <a:extLst>
              <a:ext uri="{FF2B5EF4-FFF2-40B4-BE49-F238E27FC236}">
                <a16:creationId xmlns:a16="http://schemas.microsoft.com/office/drawing/2014/main" id="{5E112D7E-7A3B-2B46-BB51-0E682857A92E}"/>
              </a:ext>
            </a:extLst>
          </p:cNvPr>
          <p:cNvSpPr/>
          <p:nvPr/>
        </p:nvSpPr>
        <p:spPr>
          <a:xfrm flipV="1">
            <a:off x="1714414" y="2223055"/>
            <a:ext cx="171450" cy="685800"/>
          </a:xfrm>
          <a:prstGeom prst="snip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D37D03-3887-0F49-8479-C71982FCE86D}"/>
              </a:ext>
            </a:extLst>
          </p:cNvPr>
          <p:cNvSpPr>
            <a:spLocks noChangeAspect="1"/>
          </p:cNvSpPr>
          <p:nvPr/>
        </p:nvSpPr>
        <p:spPr>
          <a:xfrm>
            <a:off x="1838239" y="2858849"/>
            <a:ext cx="10287" cy="102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1FFB9B-8896-844C-9F90-0A80EC3CD8EA}"/>
              </a:ext>
            </a:extLst>
          </p:cNvPr>
          <p:cNvSpPr>
            <a:spLocks noChangeAspect="1"/>
          </p:cNvSpPr>
          <p:nvPr/>
        </p:nvSpPr>
        <p:spPr>
          <a:xfrm>
            <a:off x="1759658" y="2837418"/>
            <a:ext cx="10287" cy="102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3" name="Group 760">
            <a:extLst>
              <a:ext uri="{FF2B5EF4-FFF2-40B4-BE49-F238E27FC236}">
                <a16:creationId xmlns:a16="http://schemas.microsoft.com/office/drawing/2014/main" id="{1D3E0E27-926A-8E46-9D91-2DBBA432DB86}"/>
              </a:ext>
            </a:extLst>
          </p:cNvPr>
          <p:cNvGrpSpPr/>
          <p:nvPr/>
        </p:nvGrpSpPr>
        <p:grpSpPr>
          <a:xfrm>
            <a:off x="1740608" y="2248058"/>
            <a:ext cx="116253" cy="518684"/>
            <a:chOff x="4606925" y="2852738"/>
            <a:chExt cx="155004" cy="69157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897923-05E5-874D-9AE0-366AE9128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3925" y="326390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4848903-D114-0B49-8170-B6BF10C56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7725" y="3349625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1EFFEE8-B0F1-6A47-B767-698BD629A5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5975" y="346075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100550-C8D0-BD46-AE2D-2A32A451BE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1700" y="353060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36C635-BF95-7140-AC3D-38E486C821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9313" y="310356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F51510-846D-FA4F-9EDA-FDB68FC2A1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738" y="3189288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35017E1-3BAF-9746-96C2-67C15FCBB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8213" y="338296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477E188-B6D2-B548-9F55-6C44ADD6D8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2338" y="31353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F3CD1F-325F-3B4A-B00E-9760768F41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6925" y="291465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1D0FC36-0C8C-214B-8FAC-F6C3C44186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738" y="30083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BAE6DAC-CB8F-3348-9562-8A1725ABDB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5988" y="29575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6889A88-5A1E-3543-9C40-F5993F4B3B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863" y="2852738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36" name="Snip Same Side Corner Rectangle 35">
            <a:extLst>
              <a:ext uri="{FF2B5EF4-FFF2-40B4-BE49-F238E27FC236}">
                <a16:creationId xmlns:a16="http://schemas.microsoft.com/office/drawing/2014/main" id="{EBD27FC2-53FE-0A4D-AE97-D7CBBCF8644F}"/>
              </a:ext>
            </a:extLst>
          </p:cNvPr>
          <p:cNvSpPr/>
          <p:nvPr/>
        </p:nvSpPr>
        <p:spPr>
          <a:xfrm flipV="1">
            <a:off x="1728703" y="2740977"/>
            <a:ext cx="142874" cy="153590"/>
          </a:xfrm>
          <a:prstGeom prst="snip2Same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Snip Same Side Corner Rectangle 36">
            <a:extLst>
              <a:ext uri="{FF2B5EF4-FFF2-40B4-BE49-F238E27FC236}">
                <a16:creationId xmlns:a16="http://schemas.microsoft.com/office/drawing/2014/main" id="{8C3EC0F3-AC0A-A845-8D91-B75952A84487}"/>
              </a:ext>
            </a:extLst>
          </p:cNvPr>
          <p:cNvSpPr/>
          <p:nvPr/>
        </p:nvSpPr>
        <p:spPr>
          <a:xfrm flipV="1">
            <a:off x="1771564" y="3708955"/>
            <a:ext cx="171450" cy="685800"/>
          </a:xfrm>
          <a:prstGeom prst="snip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36E02D1-C9F8-2F43-A8B8-7AA6970E6D9E}"/>
              </a:ext>
            </a:extLst>
          </p:cNvPr>
          <p:cNvSpPr>
            <a:spLocks noChangeAspect="1"/>
          </p:cNvSpPr>
          <p:nvPr/>
        </p:nvSpPr>
        <p:spPr>
          <a:xfrm>
            <a:off x="1895389" y="4344749"/>
            <a:ext cx="10287" cy="102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03CAABC-30C2-5F4F-B44B-D8C2E3FD98F7}"/>
              </a:ext>
            </a:extLst>
          </p:cNvPr>
          <p:cNvSpPr>
            <a:spLocks noChangeAspect="1"/>
          </p:cNvSpPr>
          <p:nvPr/>
        </p:nvSpPr>
        <p:spPr>
          <a:xfrm>
            <a:off x="1816808" y="4323318"/>
            <a:ext cx="10287" cy="1028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40" name="Group 777">
            <a:extLst>
              <a:ext uri="{FF2B5EF4-FFF2-40B4-BE49-F238E27FC236}">
                <a16:creationId xmlns:a16="http://schemas.microsoft.com/office/drawing/2014/main" id="{BBB726B5-82E5-1D48-9EC8-034B27928A7D}"/>
              </a:ext>
            </a:extLst>
          </p:cNvPr>
          <p:cNvGrpSpPr/>
          <p:nvPr/>
        </p:nvGrpSpPr>
        <p:grpSpPr>
          <a:xfrm>
            <a:off x="1797758" y="3733958"/>
            <a:ext cx="116253" cy="518684"/>
            <a:chOff x="4606925" y="2852738"/>
            <a:chExt cx="155004" cy="69157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CFA9E21-8C88-0A4F-9A9C-F473F6DDAF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3925" y="326390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AEB21D5-004E-CF41-8228-3D678E8A6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7725" y="3349625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60D0612-6460-3A4E-931D-5378A2B7C9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5975" y="346075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09A775E-A9E4-354E-A3B5-4897A76D7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1700" y="353060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FBDB893-EA26-6A4B-975C-8DC4CC4917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9313" y="310356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41159AD-2659-3441-8AA3-AF7C7DF44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738" y="3189288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22DB92A-C999-294F-89CE-92D6B53A9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8213" y="338296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ED254DD-63C7-4945-968E-657ED0D1D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2338" y="31353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580964B-11F4-8446-8F4F-832E611330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6925" y="2914650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020B0C6-97BE-3549-9E9A-4BE2671AAD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0738" y="30083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4C49950-3B74-BA4D-BD7D-CD2F9DCEF4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5988" y="2957513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4AAD1BD-7124-514A-9958-1AD292B401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1863" y="2852738"/>
              <a:ext cx="13716" cy="1371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3" name="Snip Same Side Corner Rectangle 52">
            <a:extLst>
              <a:ext uri="{FF2B5EF4-FFF2-40B4-BE49-F238E27FC236}">
                <a16:creationId xmlns:a16="http://schemas.microsoft.com/office/drawing/2014/main" id="{02B45B06-9E49-FD48-8FF1-26E6712F45D7}"/>
              </a:ext>
            </a:extLst>
          </p:cNvPr>
          <p:cNvSpPr/>
          <p:nvPr/>
        </p:nvSpPr>
        <p:spPr>
          <a:xfrm flipV="1">
            <a:off x="1783170" y="4038122"/>
            <a:ext cx="148232" cy="342899"/>
          </a:xfrm>
          <a:prstGeom prst="snip2Same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86EDEC-4F48-E544-8C1F-40D8BCAE29F3}"/>
              </a:ext>
            </a:extLst>
          </p:cNvPr>
          <p:cNvSpPr txBox="1"/>
          <p:nvPr/>
        </p:nvSpPr>
        <p:spPr>
          <a:xfrm>
            <a:off x="236849" y="3548380"/>
            <a:ext cx="13715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Nanoparticle</a:t>
            </a:r>
            <a:r>
              <a:rPr lang="en-US" sz="1050" dirty="0"/>
              <a:t> Control</a:t>
            </a:r>
          </a:p>
          <a:p>
            <a:pPr algn="ctr"/>
            <a:r>
              <a:rPr lang="en-US" sz="1050" dirty="0"/>
              <a:t>(No  Biomass Sorbent)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1698B22-26F7-5B44-BBE7-4FBD38FE8C74}"/>
              </a:ext>
            </a:extLst>
          </p:cNvPr>
          <p:cNvSpPr txBox="1"/>
          <p:nvPr/>
        </p:nvSpPr>
        <p:spPr>
          <a:xfrm>
            <a:off x="1252821" y="2949957"/>
            <a:ext cx="13450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NP + 400 mg TSS/L Biomass Sorbent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BA3103-FFC2-4D49-97C0-BD15782B7BB1}"/>
              </a:ext>
            </a:extLst>
          </p:cNvPr>
          <p:cNvSpPr txBox="1"/>
          <p:nvPr/>
        </p:nvSpPr>
        <p:spPr>
          <a:xfrm>
            <a:off x="1279383" y="4439077"/>
            <a:ext cx="13184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NP + 800 </a:t>
            </a:r>
            <a:r>
              <a:rPr lang="en-US" sz="1050" dirty="0" err="1"/>
              <a:t>mgTSS</a:t>
            </a:r>
            <a:r>
              <a:rPr lang="en-US" sz="1050" dirty="0"/>
              <a:t>/L Biomass Sorbent</a:t>
            </a:r>
          </a:p>
        </p:txBody>
      </p:sp>
      <p:pic>
        <p:nvPicPr>
          <p:cNvPr id="57" name="Picture 2" descr="http://t1.gstatic.com/images?q=tbn:ANd9GcQ_dCMZ67qJc8U5R0qEeYZcsL0DgTabf93wVfGcJXk83BRq5TVRqw">
            <a:extLst>
              <a:ext uri="{FF2B5EF4-FFF2-40B4-BE49-F238E27FC236}">
                <a16:creationId xmlns:a16="http://schemas.microsoft.com/office/drawing/2014/main" id="{99A671AF-F671-AA4B-BFDE-7E637D11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8995" y="1119131"/>
            <a:ext cx="703036" cy="885825"/>
          </a:xfrm>
          <a:prstGeom prst="rect">
            <a:avLst/>
          </a:prstGeom>
          <a:noFill/>
        </p:spPr>
      </p:pic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0C1F457A-B98E-2446-BEF9-8704A43038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878475"/>
              </p:ext>
            </p:extLst>
          </p:nvPr>
        </p:nvGraphicFramePr>
        <p:xfrm>
          <a:off x="2689547" y="976543"/>
          <a:ext cx="6461054" cy="416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C99A79B1-04E6-E64F-97AF-09E7B80F4C91}"/>
              </a:ext>
            </a:extLst>
          </p:cNvPr>
          <p:cNvSpPr txBox="1"/>
          <p:nvPr/>
        </p:nvSpPr>
        <p:spPr>
          <a:xfrm>
            <a:off x="4087906" y="1073529"/>
            <a:ext cx="1518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Fresh biomass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152BA86-173C-9548-A25A-7C9535B05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73" y="1116594"/>
            <a:ext cx="1395661" cy="115349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7FF7C2FF-CA65-CC4D-9DF6-A22BED554893}"/>
              </a:ext>
            </a:extLst>
          </p:cNvPr>
          <p:cNvSpPr/>
          <p:nvPr/>
        </p:nvSpPr>
        <p:spPr>
          <a:xfrm>
            <a:off x="1443446" y="1465210"/>
            <a:ext cx="378887" cy="4712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8759E317-D9D7-8C45-A9FD-07CC60DA2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2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7"/>
    </mc:Choice>
    <mc:Fallback xmlns="">
      <p:transition spd="slow" advTm="9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20" grpId="0" animBg="1"/>
      <p:bldP spid="21" grpId="0" animBg="1"/>
      <p:bldP spid="22" grpId="0" animBg="1"/>
      <p:bldP spid="36" grpId="0" animBg="1"/>
      <p:bldP spid="37" grpId="0" animBg="1"/>
      <p:bldP spid="38" grpId="0" animBg="1"/>
      <p:bldP spid="39" grpId="0" animBg="1"/>
      <p:bldP spid="53" grpId="0" animBg="1"/>
      <p:bldP spid="54" grpId="0"/>
      <p:bldP spid="55" grpId="0"/>
      <p:bldP spid="56" grpId="0"/>
      <p:bldGraphic spid="58" grpId="0">
        <p:bldAsOne/>
      </p:bldGraphic>
      <p:bldP spid="60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7636597" cy="59957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Why do ENMs behave different from chemicals at WWTPs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92" y="1088640"/>
            <a:ext cx="5437223" cy="3873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66175" y="30196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546" y="1879078"/>
            <a:ext cx="5370876" cy="25118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5608" y="1019809"/>
            <a:ext cx="220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kern="1200" dirty="0" err="1">
                <a:solidFill>
                  <a:schemeClr val="bg1">
                    <a:lumMod val="65000"/>
                  </a:schemeClr>
                </a:solidFill>
              </a:rPr>
              <a:t>Hou</a:t>
            </a:r>
            <a:r>
              <a:rPr lang="en-US" sz="1200" b="0" i="1" kern="1200" dirty="0">
                <a:solidFill>
                  <a:schemeClr val="bg1">
                    <a:lumMod val="65000"/>
                  </a:schemeClr>
                </a:solidFill>
              </a:rPr>
              <a:t> et al., ES&amp;T (2012)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866501"/>
            <a:ext cx="220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kern="1200" dirty="0">
                <a:solidFill>
                  <a:schemeClr val="bg1">
                    <a:lumMod val="65000"/>
                  </a:schemeClr>
                </a:solidFill>
              </a:rPr>
              <a:t>Kiser et al., ES&amp;T (2012)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1EC5E1-00A3-994B-8C7B-C1243BD0949B}"/>
              </a:ext>
            </a:extLst>
          </p:cNvPr>
          <p:cNvSpPr/>
          <p:nvPr/>
        </p:nvSpPr>
        <p:spPr>
          <a:xfrm>
            <a:off x="8573632" y="1296808"/>
            <a:ext cx="1188267" cy="3094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2FAB57-C9D7-F941-BF37-533268A586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6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29"/>
    </mc:Choice>
    <mc:Fallback xmlns="">
      <p:transition spd="slow" advTm="7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6.3|7.4|6.4|15.4|2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6.2|1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4.4|1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9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6.4|14.8|23.7|4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5.3|14.8|16.9|10|1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31.5|38.8|10.1|4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9|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2.3|20.8|8.1|29.9|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7.2|32.7|1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25516</TotalTime>
  <Words>1342</Words>
  <Application>Microsoft Macintosh PowerPoint</Application>
  <PresentationFormat>On-screen Show (16:9)</PresentationFormat>
  <Paragraphs>196</Paragraphs>
  <Slides>20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Arial Regular</vt:lpstr>
      <vt:lpstr>Avenir Book</vt:lpstr>
      <vt:lpstr>Calibri</vt:lpstr>
      <vt:lpstr>Courier New</vt:lpstr>
      <vt:lpstr>Office Theme</vt:lpstr>
      <vt:lpstr>A Journey from Nano-Risk to Nano-Solutions in Water Systems    Paul Westerhoff, PhD, PE, BCEE Regents Professor Fulton Chair of Environmental Engineering School of Sustainable Engineering &amp; The Built Environment</vt:lpstr>
      <vt:lpstr>20 Years of Nano Environmental Health &amp; Safety Questions</vt:lpstr>
      <vt:lpstr>PowerPoint Presentation</vt:lpstr>
      <vt:lpstr>Did ENMs pose imminent risk in drinking water?</vt:lpstr>
      <vt:lpstr>If society uses ENMs, where have/will they go?</vt:lpstr>
      <vt:lpstr>Wastewater Treatment Plants Remove &gt; 90% of ENMs from sewage</vt:lpstr>
      <vt:lpstr> &gt; 90% removal of Titanium at Full Scale WWTPs</vt:lpstr>
      <vt:lpstr>OPPTS 835.1110 Activated Sludge Sorption Isotherm</vt:lpstr>
      <vt:lpstr>Why do ENMs behave different from chemicals at WWTPs</vt:lpstr>
      <vt:lpstr>Daily ENM additions to continuous flow wastewater systems exhibit only short-term impacts </vt:lpstr>
      <vt:lpstr>What is the outcome of exposure focused researchers collaborating with toxicologists, chemists, product developers, and social scientists?</vt:lpstr>
      <vt:lpstr>Groupings of Nano-Enabled Products Applications &amp; Functionality</vt:lpstr>
      <vt:lpstr>How do you Detect Nanoparticles in Wastewater, Rivers or Drinking water Water?</vt:lpstr>
      <vt:lpstr>Advancing Nanoparticle Detection</vt:lpstr>
      <vt:lpstr>Not characterization – but quantification at low levels in environmental samples</vt:lpstr>
      <vt:lpstr>We apply ENM risk frameworks to safely develop ENM applications to reduce risks from real emerging pollutants in water – instead of thinking of ENMs as emerging pollutants</vt:lpstr>
      <vt:lpstr>PowerPoint Presentation</vt:lpstr>
      <vt:lpstr>Do nanomaterials exist, or are they just transient states? What role do they play in life?</vt:lpstr>
      <vt:lpstr>Lessons from 20 years of nano-EHS research, workshops,… </vt:lpstr>
      <vt:lpstr>Acknowledgements</vt:lpstr>
    </vt:vector>
  </TitlesOfParts>
  <Company>Arizona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presentation title</dc:title>
  <dc:creator>Rosie Gochnour</dc:creator>
  <cp:lastModifiedBy>Paul Westerhoff</cp:lastModifiedBy>
  <cp:revision>775</cp:revision>
  <cp:lastPrinted>2015-01-05T06:38:57Z</cp:lastPrinted>
  <dcterms:created xsi:type="dcterms:W3CDTF">2015-11-16T20:52:15Z</dcterms:created>
  <dcterms:modified xsi:type="dcterms:W3CDTF">2020-12-02T22:47:04Z</dcterms:modified>
</cp:coreProperties>
</file>