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Override PartName="/ppt/media/image1.jpeg" ContentType="image/jpeg"/>
  <Override PartName="/ppt/media/media1.mp4" ContentType="video/unknown"/>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254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6E6E6"/>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6E6E6"/>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F4FA"/>
          </a:solidFill>
        </a:fill>
      </a:tcStyle>
    </a:wholeTbl>
    <a:band2H>
      <a:tcTxStyle b="def" i="def"/>
      <a:tcStyle>
        <a:tcBdr/>
        <a:fill>
          <a:solidFill>
            <a:srgbClr val="F8FA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6" name="Shape 136"/>
          <p:cNvSpPr/>
          <p:nvPr>
            <p:ph type="sldImg"/>
          </p:nvPr>
        </p:nvSpPr>
        <p:spPr>
          <a:xfrm>
            <a:off x="1143000" y="685800"/>
            <a:ext cx="4572000" cy="3429000"/>
          </a:xfrm>
          <a:prstGeom prst="rect">
            <a:avLst/>
          </a:prstGeom>
        </p:spPr>
        <p:txBody>
          <a:bodyPr/>
          <a:lstStyle/>
          <a:p>
            <a:pPr/>
          </a:p>
        </p:txBody>
      </p:sp>
      <p:sp>
        <p:nvSpPr>
          <p:cNvPr id="137" name="Shape 1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defTabSz="457200"/>
            <a:r>
              <a:t>However, there’s a key limitation in the field... </a:t>
            </a:r>
          </a:p>
          <a:p>
            <a:pPr defTabSz="457200"/>
          </a:p>
          <a:p>
            <a:pPr defTabSz="457200"/>
            <a:r>
              <a:t>DNA origami is limited by the size of scaffold DNA from which it is folded. Origami users fold structures from the purified, circular M13 phage genome and this affords us enough DNA to fold objects where single dimensions are maximally ~100-500 nm. </a:t>
            </a:r>
          </a:p>
          <a:p>
            <a:pPr defTabSz="457200"/>
          </a:p>
          <a:p>
            <a:pPr defTabSz="457200"/>
            <a:r>
              <a:t>What are we to do as designers if our ultimate application requires bigger structures yet?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foli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vertikaler Tex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kaler Titel und Text">
    <p:spTree>
      <p:nvGrpSpPr>
        <p:cNvPr id="1" name=""/>
        <p:cNvGrpSpPr/>
        <p:nvPr/>
      </p:nvGrpSpPr>
      <p:grpSpPr>
        <a:xfrm>
          <a:off x="0" y="0"/>
          <a:ext cx="0" cy="0"/>
          <a:chOff x="0" y="0"/>
          <a:chExt cx="0" cy="0"/>
        </a:xfrm>
      </p:grpSpPr>
      <p:sp>
        <p:nvSpPr>
          <p:cNvPr id="101" name="Title Text"/>
          <p:cNvSpPr txBox="1"/>
          <p:nvPr>
            <p:ph type="title"/>
          </p:nvPr>
        </p:nvSpPr>
        <p:spPr>
          <a:xfrm>
            <a:off x="8724900" y="365125"/>
            <a:ext cx="2628900" cy="5811838"/>
          </a:xfrm>
          <a:prstGeom prst="rect">
            <a:avLst/>
          </a:prstGeom>
        </p:spPr>
        <p:txBody>
          <a:bodyPr/>
          <a:lstStyle/>
          <a:p>
            <a:pPr/>
            <a:r>
              <a:t>Title Text</a:t>
            </a:r>
          </a:p>
        </p:txBody>
      </p:sp>
      <p:sp>
        <p:nvSpPr>
          <p:cNvPr id="102" name="Body Level One…"/>
          <p:cNvSpPr txBox="1"/>
          <p:nvPr>
            <p:ph type="body" idx="1"/>
          </p:nvPr>
        </p:nvSpPr>
        <p:spPr>
          <a:xfrm>
            <a:off x="838200" y="365125"/>
            <a:ext cx="7734300" cy="58118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0" name="Title Text"/>
          <p:cNvSpPr txBox="1"/>
          <p:nvPr>
            <p:ph type="title"/>
          </p:nvPr>
        </p:nvSpPr>
        <p:spPr>
          <a:xfrm>
            <a:off x="2416968" y="1151929"/>
            <a:ext cx="7358064" cy="2321720"/>
          </a:xfrm>
          <a:prstGeom prst="rect">
            <a:avLst/>
          </a:prstGeom>
        </p:spPr>
        <p:txBody>
          <a:bodyPr lIns="35718" tIns="35718" rIns="35718" bIns="35718" anchor="b"/>
          <a:lstStyle>
            <a:lvl1pPr algn="ctr" defTabSz="410765">
              <a:lnSpc>
                <a:spcPct val="100000"/>
              </a:lnSpc>
              <a:defRPr sz="5600">
                <a:latin typeface="Helvetica Neue Medium"/>
                <a:ea typeface="Helvetica Neue Medium"/>
                <a:cs typeface="Helvetica Neue Medium"/>
                <a:sym typeface="Helvetica Neue Medium"/>
              </a:defRPr>
            </a:lvl1pPr>
          </a:lstStyle>
          <a:p>
            <a:pPr/>
            <a:r>
              <a:t>Title Text</a:t>
            </a:r>
          </a:p>
        </p:txBody>
      </p:sp>
      <p:sp>
        <p:nvSpPr>
          <p:cNvPr id="111" name="Body Level One…"/>
          <p:cNvSpPr txBox="1"/>
          <p:nvPr>
            <p:ph type="body" sz="quarter" idx="1"/>
          </p:nvPr>
        </p:nvSpPr>
        <p:spPr>
          <a:xfrm>
            <a:off x="2416968" y="3545085"/>
            <a:ext cx="7358064" cy="794744"/>
          </a:xfrm>
          <a:prstGeom prst="rect">
            <a:avLst/>
          </a:prstGeom>
        </p:spPr>
        <p:txBody>
          <a:bodyPr lIns="35718" tIns="35718" rIns="35718" bIns="35718"/>
          <a:lstStyle>
            <a:lvl1pPr marL="0" indent="0" algn="ctr" defTabSz="410765">
              <a:lnSpc>
                <a:spcPct val="100000"/>
              </a:lnSpc>
              <a:spcBef>
                <a:spcPts val="0"/>
              </a:spcBef>
              <a:buSzTx/>
              <a:buFontTx/>
              <a:buNone/>
              <a:defRPr sz="2600">
                <a:latin typeface="Helvetica Neue"/>
                <a:ea typeface="Helvetica Neue"/>
                <a:cs typeface="Helvetica Neue"/>
                <a:sym typeface="Helvetica Neue"/>
              </a:defRPr>
            </a:lvl1pPr>
            <a:lvl2pPr marL="0" indent="0" algn="ctr" defTabSz="410765">
              <a:lnSpc>
                <a:spcPct val="100000"/>
              </a:lnSpc>
              <a:spcBef>
                <a:spcPts val="0"/>
              </a:spcBef>
              <a:buSzTx/>
              <a:buFontTx/>
              <a:buNone/>
              <a:defRPr sz="2600">
                <a:latin typeface="Helvetica Neue"/>
                <a:ea typeface="Helvetica Neue"/>
                <a:cs typeface="Helvetica Neue"/>
                <a:sym typeface="Helvetica Neue"/>
              </a:defRPr>
            </a:lvl2pPr>
            <a:lvl3pPr marL="0" indent="0" algn="ctr" defTabSz="410765">
              <a:lnSpc>
                <a:spcPct val="100000"/>
              </a:lnSpc>
              <a:spcBef>
                <a:spcPts val="0"/>
              </a:spcBef>
              <a:buSzTx/>
              <a:buFontTx/>
              <a:buNone/>
              <a:defRPr sz="2600">
                <a:latin typeface="Helvetica Neue"/>
                <a:ea typeface="Helvetica Neue"/>
                <a:cs typeface="Helvetica Neue"/>
                <a:sym typeface="Helvetica Neue"/>
              </a:defRPr>
            </a:lvl3pPr>
            <a:lvl4pPr marL="0" indent="0" algn="ctr" defTabSz="410765">
              <a:lnSpc>
                <a:spcPct val="100000"/>
              </a:lnSpc>
              <a:spcBef>
                <a:spcPts val="0"/>
              </a:spcBef>
              <a:buSzTx/>
              <a:buFontTx/>
              <a:buNone/>
              <a:defRPr sz="2600">
                <a:latin typeface="Helvetica Neue"/>
                <a:ea typeface="Helvetica Neue"/>
                <a:cs typeface="Helvetica Neue"/>
                <a:sym typeface="Helvetica Neue"/>
              </a:defRPr>
            </a:lvl4pPr>
            <a:lvl5pPr marL="0" indent="0" algn="ctr" defTabSz="410765">
              <a:lnSpc>
                <a:spcPct val="100000"/>
              </a:lnSpc>
              <a:spcBef>
                <a:spcPts val="0"/>
              </a:spcBef>
              <a:buSzTx/>
              <a:buFont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9" name="Title Text"/>
          <p:cNvSpPr txBox="1"/>
          <p:nvPr>
            <p:ph type="title"/>
          </p:nvPr>
        </p:nvSpPr>
        <p:spPr>
          <a:xfrm>
            <a:off x="1981200" y="1063228"/>
            <a:ext cx="8229600" cy="857251"/>
          </a:xfrm>
          <a:prstGeom prst="rect">
            <a:avLst/>
          </a:prstGeom>
        </p:spPr>
        <p:txBody>
          <a:bodyPr/>
          <a:lstStyle>
            <a:lvl1pPr algn="ctr" defTabSz="609600">
              <a:lnSpc>
                <a:spcPct val="100000"/>
              </a:lnSpc>
              <a:defRPr sz="5800">
                <a:latin typeface="+mj-lt"/>
                <a:ea typeface="+mj-ea"/>
                <a:cs typeface="+mj-cs"/>
                <a:sym typeface="Calibri"/>
              </a:defRPr>
            </a:lvl1pPr>
          </a:lstStyle>
          <a:p>
            <a:pPr/>
            <a:r>
              <a:t>Title Text</a:t>
            </a:r>
          </a:p>
        </p:txBody>
      </p:sp>
      <p:sp>
        <p:nvSpPr>
          <p:cNvPr id="120" name="Body Level One…"/>
          <p:cNvSpPr txBox="1"/>
          <p:nvPr>
            <p:ph type="body" sz="half" idx="1"/>
          </p:nvPr>
        </p:nvSpPr>
        <p:spPr>
          <a:xfrm>
            <a:off x="1981200" y="2057400"/>
            <a:ext cx="8229600" cy="3394473"/>
          </a:xfrm>
          <a:prstGeom prst="rect">
            <a:avLst/>
          </a:prstGeom>
        </p:spPr>
        <p:txBody>
          <a:bodyPr/>
          <a:lstStyle>
            <a:lvl1pPr marL="450056" indent="-450056" defTabSz="609600">
              <a:lnSpc>
                <a:spcPct val="100000"/>
              </a:lnSpc>
              <a:defRPr sz="4200"/>
            </a:lvl1pPr>
            <a:lvl2pPr marL="885825" indent="-428625" defTabSz="609600">
              <a:lnSpc>
                <a:spcPct val="100000"/>
              </a:lnSpc>
              <a:buChar char="–"/>
              <a:defRPr sz="4200"/>
            </a:lvl2pPr>
            <a:lvl3pPr marL="1314450" indent="-400050" defTabSz="609600">
              <a:lnSpc>
                <a:spcPct val="100000"/>
              </a:lnSpc>
              <a:defRPr sz="4200"/>
            </a:lvl3pPr>
            <a:lvl4pPr marL="1851660" indent="-480060" defTabSz="609600">
              <a:lnSpc>
                <a:spcPct val="100000"/>
              </a:lnSpc>
              <a:buChar char="–"/>
              <a:defRPr sz="4200"/>
            </a:lvl4pPr>
            <a:lvl5pPr marL="2308860" indent="-480060" defTabSz="609600">
              <a:lnSpc>
                <a:spcPct val="100000"/>
              </a:lnSpc>
              <a:buChar char="»"/>
              <a:defRPr sz="4200"/>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xfrm>
            <a:off x="9900681" y="5595065"/>
            <a:ext cx="310119" cy="332741"/>
          </a:xfrm>
          <a:prstGeom prst="rect">
            <a:avLst/>
          </a:prstGeom>
        </p:spPr>
        <p:txBody>
          <a:bodyPr/>
          <a:lstStyle>
            <a:lvl1pPr defTabSz="609600">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28" name="Title Text"/>
          <p:cNvSpPr txBox="1"/>
          <p:nvPr>
            <p:ph type="title"/>
          </p:nvPr>
        </p:nvSpPr>
        <p:spPr>
          <a:xfrm>
            <a:off x="2416968" y="1151929"/>
            <a:ext cx="7358064" cy="2321720"/>
          </a:xfrm>
          <a:prstGeom prst="rect">
            <a:avLst/>
          </a:prstGeom>
        </p:spPr>
        <p:txBody>
          <a:bodyPr lIns="35718" tIns="35718" rIns="35718" bIns="35718" anchor="b"/>
          <a:lstStyle>
            <a:lvl1pPr algn="ctr" defTabSz="410765">
              <a:lnSpc>
                <a:spcPct val="100000"/>
              </a:lnSpc>
              <a:defRPr sz="5800">
                <a:latin typeface="Gill Sans"/>
                <a:ea typeface="Gill Sans"/>
                <a:cs typeface="Gill Sans"/>
                <a:sym typeface="Gill Sans"/>
              </a:defRPr>
            </a:lvl1pPr>
          </a:lstStyle>
          <a:p>
            <a:pPr/>
            <a:r>
              <a:t>Title Text</a:t>
            </a:r>
          </a:p>
        </p:txBody>
      </p:sp>
      <p:sp>
        <p:nvSpPr>
          <p:cNvPr id="129" name="Body Level One…"/>
          <p:cNvSpPr txBox="1"/>
          <p:nvPr>
            <p:ph type="body" sz="quarter" idx="1"/>
          </p:nvPr>
        </p:nvSpPr>
        <p:spPr>
          <a:xfrm>
            <a:off x="2416968" y="3536156"/>
            <a:ext cx="7358064" cy="794743"/>
          </a:xfrm>
          <a:prstGeom prst="rect">
            <a:avLst/>
          </a:prstGeom>
        </p:spPr>
        <p:txBody>
          <a:bodyPr lIns="35718" tIns="35718" rIns="35718" bIns="35718"/>
          <a:lstStyle>
            <a:lvl1pPr marL="0" indent="0" algn="ctr" defTabSz="410765">
              <a:lnSpc>
                <a:spcPct val="100000"/>
              </a:lnSpc>
              <a:spcBef>
                <a:spcPts val="0"/>
              </a:spcBef>
              <a:buSzTx/>
              <a:buFontTx/>
              <a:buNone/>
              <a:defRPr sz="2400">
                <a:latin typeface="Gill Sans"/>
                <a:ea typeface="Gill Sans"/>
                <a:cs typeface="Gill Sans"/>
                <a:sym typeface="Gill Sans"/>
              </a:defRPr>
            </a:lvl1pPr>
            <a:lvl2pPr marL="0" indent="0" algn="ctr" defTabSz="410765">
              <a:lnSpc>
                <a:spcPct val="100000"/>
              </a:lnSpc>
              <a:spcBef>
                <a:spcPts val="0"/>
              </a:spcBef>
              <a:buSzTx/>
              <a:buFontTx/>
              <a:buNone/>
              <a:defRPr sz="2400">
                <a:latin typeface="Gill Sans"/>
                <a:ea typeface="Gill Sans"/>
                <a:cs typeface="Gill Sans"/>
                <a:sym typeface="Gill Sans"/>
              </a:defRPr>
            </a:lvl2pPr>
            <a:lvl3pPr marL="0" indent="0" algn="ctr" defTabSz="410765">
              <a:lnSpc>
                <a:spcPct val="100000"/>
              </a:lnSpc>
              <a:spcBef>
                <a:spcPts val="0"/>
              </a:spcBef>
              <a:buSzTx/>
              <a:buFontTx/>
              <a:buNone/>
              <a:defRPr sz="2400">
                <a:latin typeface="Gill Sans"/>
                <a:ea typeface="Gill Sans"/>
                <a:cs typeface="Gill Sans"/>
                <a:sym typeface="Gill Sans"/>
              </a:defRPr>
            </a:lvl3pPr>
            <a:lvl4pPr marL="0" indent="0" algn="ctr" defTabSz="410765">
              <a:lnSpc>
                <a:spcPct val="100000"/>
              </a:lnSpc>
              <a:spcBef>
                <a:spcPts val="0"/>
              </a:spcBef>
              <a:buSzTx/>
              <a:buFontTx/>
              <a:buNone/>
              <a:defRPr sz="2400">
                <a:latin typeface="Gill Sans"/>
                <a:ea typeface="Gill Sans"/>
                <a:cs typeface="Gill Sans"/>
                <a:sym typeface="Gill Sans"/>
              </a:defRPr>
            </a:lvl4pPr>
            <a:lvl5pPr marL="0" indent="0" algn="ctr" defTabSz="410765">
              <a:lnSpc>
                <a:spcPct val="100000"/>
              </a:lnSpc>
              <a:spcBef>
                <a:spcPts val="0"/>
              </a:spcBef>
              <a:buSzTx/>
              <a:buFontTx/>
              <a:buNone/>
              <a:defRPr sz="24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0" name="Slide Number"/>
          <p:cNvSpPr txBox="1"/>
          <p:nvPr>
            <p:ph type="sldNum" sz="quarter" idx="2"/>
          </p:nvPr>
        </p:nvSpPr>
        <p:spPr>
          <a:xfrm>
            <a:off x="5973266" y="6509742"/>
            <a:ext cx="236538" cy="249238"/>
          </a:xfrm>
          <a:prstGeom prst="rect">
            <a:avLst/>
          </a:prstGeom>
        </p:spPr>
        <p:txBody>
          <a:bodyPr lIns="35718" tIns="35718" rIns="35718" bIns="35718" anchor="t"/>
          <a:lstStyle>
            <a:lvl1pPr algn="ctr" defTabSz="410765">
              <a:defRPr>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Inhal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bschnitts-&#10;überschrift">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wei Inhalte">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gleich">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platzhalter 4"/>
          <p:cNvSpPr/>
          <p:nvPr>
            <p:ph type="body" sz="quarter" idx="13"/>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r Titel">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alt mit Überschrift">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platzhalter 3"/>
          <p:cNvSpPr/>
          <p:nvPr>
            <p:ph type="body" sz="quarter" idx="13"/>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mit Überschrift">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Bildplatzhalter 2"/>
          <p:cNvSpPr/>
          <p:nvPr>
            <p:ph type="pic" sz="half" idx="13"/>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9.png"/><Relationship Id="rId6"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2.jpeg"/><Relationship Id="rId4" Type="http://schemas.openxmlformats.org/officeDocument/2006/relationships/image" Target="../media/image19.png"/><Relationship Id="rId5" Type="http://schemas.openxmlformats.org/officeDocument/2006/relationships/image" Target="../media/image20.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5.png"/><Relationship Id="rId5"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Rectangle 33"/>
          <p:cNvSpPr/>
          <p:nvPr/>
        </p:nvSpPr>
        <p:spPr>
          <a:xfrm>
            <a:off x="1" y="0"/>
            <a:ext cx="10022124" cy="6858000"/>
          </a:xfrm>
          <a:prstGeom prst="rect">
            <a:avLst/>
          </a:prstGeom>
          <a:gradFill>
            <a:gsLst>
              <a:gs pos="0">
                <a:schemeClr val="accent1">
                  <a:alpha val="82000"/>
                </a:schemeClr>
              </a:gs>
              <a:gs pos="25000">
                <a:schemeClr val="accent1">
                  <a:alpha val="60000"/>
                </a:schemeClr>
              </a:gs>
              <a:gs pos="94000">
                <a:srgbClr val="AFABAB"/>
              </a:gs>
              <a:gs pos="100000">
                <a:srgbClr val="AFABAB"/>
              </a:gs>
            </a:gsLst>
            <a:lin ang="4200000"/>
          </a:gradFill>
          <a:ln w="12700">
            <a:miter lim="400000"/>
          </a:ln>
        </p:spPr>
        <p:txBody>
          <a:bodyPr lIns="45719" rIns="45719" anchor="ctr"/>
          <a:lstStyle/>
          <a:p>
            <a:pPr algn="ctr">
              <a:defRPr>
                <a:solidFill>
                  <a:srgbClr val="FFFFFF"/>
                </a:solidFill>
              </a:defRPr>
            </a:pPr>
          </a:p>
        </p:txBody>
      </p:sp>
      <p:pic>
        <p:nvPicPr>
          <p:cNvPr id="140" name="Picture 35" descr="Picture 35"/>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41" name="Freeform 57"/>
          <p:cNvSpPr/>
          <p:nvPr/>
        </p:nvSpPr>
        <p:spPr>
          <a:xfrm>
            <a:off x="0" y="1580218"/>
            <a:ext cx="4383461" cy="5287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13" y="0"/>
                </a:moveTo>
                <a:cubicBezTo>
                  <a:pt x="15248" y="0"/>
                  <a:pt x="21600" y="5266"/>
                  <a:pt x="21600" y="11762"/>
                </a:cubicBezTo>
                <a:cubicBezTo>
                  <a:pt x="21600" y="15821"/>
                  <a:pt x="19119" y="19401"/>
                  <a:pt x="15345" y="21514"/>
                </a:cubicBezTo>
                <a:lnTo>
                  <a:pt x="15175" y="21600"/>
                </a:lnTo>
                <a:lnTo>
                  <a:pt x="0" y="21600"/>
                </a:lnTo>
                <a:lnTo>
                  <a:pt x="0" y="1748"/>
                </a:lnTo>
                <a:lnTo>
                  <a:pt x="651" y="1420"/>
                </a:lnTo>
                <a:cubicBezTo>
                  <a:pt x="2661" y="514"/>
                  <a:pt x="4965" y="0"/>
                  <a:pt x="7413" y="0"/>
                </a:cubicBezTo>
                <a:close/>
              </a:path>
            </a:pathLst>
          </a:custGeom>
          <a:solidFill>
            <a:srgbClr val="FFFFFF"/>
          </a:solidFill>
          <a:ln w="25400">
            <a:solidFill>
              <a:srgbClr val="CFCFD3"/>
            </a:solidFill>
          </a:ln>
        </p:spPr>
        <p:txBody>
          <a:bodyPr lIns="45719" rIns="45719" anchor="ctr"/>
          <a:lstStyle/>
          <a:p>
            <a:pPr algn="ctr">
              <a:defRPr>
                <a:solidFill>
                  <a:srgbClr val="FFFFFF"/>
                </a:solidFill>
              </a:defRPr>
            </a:pPr>
          </a:p>
        </p:txBody>
      </p:sp>
      <p:pic>
        <p:nvPicPr>
          <p:cNvPr id="142" name="Grafik 4" descr="Grafik 4"/>
          <p:cNvPicPr>
            <a:picLocks noChangeAspect="1"/>
          </p:cNvPicPr>
          <p:nvPr/>
        </p:nvPicPr>
        <p:blipFill>
          <a:blip r:embed="rId3">
            <a:extLst/>
          </a:blip>
          <a:stretch>
            <a:fillRect/>
          </a:stretch>
        </p:blipFill>
        <p:spPr>
          <a:xfrm>
            <a:off x="323181" y="2839030"/>
            <a:ext cx="3163437" cy="3163438"/>
          </a:xfrm>
          <a:prstGeom prst="rect">
            <a:avLst/>
          </a:prstGeom>
          <a:ln w="12700">
            <a:miter lim="400000"/>
          </a:ln>
        </p:spPr>
      </p:pic>
      <p:sp>
        <p:nvSpPr>
          <p:cNvPr id="143" name="Freeform: Shape 39"/>
          <p:cNvSpPr/>
          <p:nvPr/>
        </p:nvSpPr>
        <p:spPr>
          <a:xfrm>
            <a:off x="4712946" y="-1"/>
            <a:ext cx="4185113" cy="3170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5" y="0"/>
                </a:moveTo>
                <a:lnTo>
                  <a:pt x="20045" y="0"/>
                </a:lnTo>
                <a:lnTo>
                  <a:pt x="20297" y="546"/>
                </a:lnTo>
                <a:cubicBezTo>
                  <a:pt x="21128" y="2566"/>
                  <a:pt x="21600" y="4881"/>
                  <a:pt x="21600" y="7342"/>
                </a:cubicBezTo>
                <a:cubicBezTo>
                  <a:pt x="21600" y="15216"/>
                  <a:pt x="16765" y="21600"/>
                  <a:pt x="10800" y="21600"/>
                </a:cubicBezTo>
                <a:cubicBezTo>
                  <a:pt x="4835" y="21600"/>
                  <a:pt x="0" y="15216"/>
                  <a:pt x="0" y="7342"/>
                </a:cubicBezTo>
                <a:cubicBezTo>
                  <a:pt x="0" y="4881"/>
                  <a:pt x="472" y="2566"/>
                  <a:pt x="1304" y="546"/>
                </a:cubicBezTo>
                <a:close/>
              </a:path>
            </a:pathLst>
          </a:custGeom>
          <a:solidFill>
            <a:srgbClr val="FFFFFF"/>
          </a:solidFill>
          <a:ln w="25400">
            <a:solidFill>
              <a:srgbClr val="CFCFD3"/>
            </a:solidFill>
          </a:ln>
        </p:spPr>
        <p:txBody>
          <a:bodyPr lIns="45719" rIns="45719" anchor="ctr"/>
          <a:lstStyle/>
          <a:p>
            <a:pPr algn="ctr">
              <a:defRPr>
                <a:solidFill>
                  <a:srgbClr val="FFFFFF"/>
                </a:solidFill>
              </a:defRPr>
            </a:pPr>
          </a:p>
        </p:txBody>
      </p:sp>
      <p:pic>
        <p:nvPicPr>
          <p:cNvPr id="144" name="Grafik 8" descr="Grafik 8"/>
          <p:cNvPicPr>
            <a:picLocks noChangeAspect="1"/>
          </p:cNvPicPr>
          <p:nvPr/>
        </p:nvPicPr>
        <p:blipFill>
          <a:blip r:embed="rId4">
            <a:extLst/>
          </a:blip>
          <a:stretch>
            <a:fillRect/>
          </a:stretch>
        </p:blipFill>
        <p:spPr>
          <a:xfrm>
            <a:off x="5180469" y="765697"/>
            <a:ext cx="3382506" cy="837170"/>
          </a:xfrm>
          <a:prstGeom prst="rect">
            <a:avLst/>
          </a:prstGeom>
          <a:ln w="12700">
            <a:miter lim="400000"/>
          </a:ln>
        </p:spPr>
      </p:pic>
      <p:sp>
        <p:nvSpPr>
          <p:cNvPr id="145" name="Untertitel 2"/>
          <p:cNvSpPr txBox="1"/>
          <p:nvPr>
            <p:ph type="subTitle" sz="quarter" idx="1"/>
          </p:nvPr>
        </p:nvSpPr>
        <p:spPr>
          <a:xfrm>
            <a:off x="5572572" y="5275415"/>
            <a:ext cx="5520133" cy="930146"/>
          </a:xfrm>
          <a:prstGeom prst="rect">
            <a:avLst/>
          </a:prstGeom>
        </p:spPr>
        <p:txBody>
          <a:bodyPr lIns="0" tIns="0" rIns="0" bIns="0"/>
          <a:lstStyle/>
          <a:p>
            <a:pPr>
              <a:spcBef>
                <a:spcPts val="400"/>
              </a:spcBef>
              <a:defRPr sz="1800">
                <a:solidFill>
                  <a:srgbClr val="04617B"/>
                </a:solidFill>
                <a:latin typeface="Gill Sans"/>
                <a:ea typeface="Gill Sans"/>
                <a:cs typeface="Gill Sans"/>
                <a:sym typeface="Gill Sans"/>
              </a:defRPr>
            </a:pPr>
            <a:r>
              <a:rPr b="1"/>
              <a:t>William Shih</a:t>
            </a:r>
            <a:r>
              <a:t>, Dana-Farber Cancer Institute</a:t>
            </a:r>
          </a:p>
          <a:p>
            <a:pPr>
              <a:spcBef>
                <a:spcPts val="400"/>
              </a:spcBef>
              <a:defRPr sz="1800">
                <a:solidFill>
                  <a:srgbClr val="04617B"/>
                </a:solidFill>
                <a:latin typeface="Gill Sans"/>
                <a:ea typeface="Gill Sans"/>
                <a:cs typeface="Gill Sans"/>
                <a:sym typeface="Gill Sans"/>
              </a:defRPr>
            </a:pPr>
            <a:r>
              <a:rPr b="1"/>
              <a:t>DOE-AMO</a:t>
            </a:r>
            <a:r>
              <a:t> funded project (2018 July – 2021 December)</a:t>
            </a:r>
          </a:p>
          <a:p>
            <a:pPr>
              <a:spcBef>
                <a:spcPts val="400"/>
              </a:spcBef>
              <a:defRPr b="1" sz="1800">
                <a:solidFill>
                  <a:srgbClr val="04617B"/>
                </a:solidFill>
                <a:latin typeface="Gill Sans"/>
                <a:ea typeface="Gill Sans"/>
                <a:cs typeface="Gill Sans"/>
                <a:sym typeface="Gill Sans"/>
              </a:defRPr>
            </a:pPr>
            <a:r>
              <a:t>2018 NSF Progress in Nanotechnology Meeting         </a:t>
            </a:r>
          </a:p>
        </p:txBody>
      </p:sp>
      <p:sp>
        <p:nvSpPr>
          <p:cNvPr id="146" name="Titel 1"/>
          <p:cNvSpPr txBox="1"/>
          <p:nvPr>
            <p:ph type="ctrTitle"/>
          </p:nvPr>
        </p:nvSpPr>
        <p:spPr>
          <a:xfrm>
            <a:off x="5129273" y="2883805"/>
            <a:ext cx="6406731" cy="1286181"/>
          </a:xfrm>
          <a:prstGeom prst="rect">
            <a:avLst/>
          </a:prstGeom>
        </p:spPr>
        <p:txBody>
          <a:bodyPr anchor="t"/>
          <a:lstStyle/>
          <a:p>
            <a:pPr defTabSz="768095">
              <a:defRPr b="1" sz="2856">
                <a:latin typeface="Gill Sans"/>
                <a:ea typeface="Gill Sans"/>
                <a:cs typeface="Gill Sans"/>
                <a:sym typeface="Gill Sans"/>
              </a:defRPr>
            </a:pPr>
            <a:r>
              <a:t>DNA Strand Displacement driven</a:t>
            </a:r>
            <a:br/>
            <a:r>
              <a:t>Molecular Additive Manufacturing</a:t>
            </a:r>
            <a:br/>
            <a:r>
              <a:t>(</a:t>
            </a:r>
            <a:r>
              <a:rPr>
                <a:solidFill>
                  <a:srgbClr val="942192"/>
                </a:solidFill>
              </a:rPr>
              <a:t>DSD-MAM</a:t>
            </a:r>
            <a:r>
              <a: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Image" descr="Image"/>
          <p:cNvPicPr>
            <a:picLocks noChangeAspect="1"/>
          </p:cNvPicPr>
          <p:nvPr/>
        </p:nvPicPr>
        <p:blipFill>
          <a:blip r:embed="rId2">
            <a:extLst/>
          </a:blip>
          <a:srcRect l="0" t="2695" r="0" b="94654"/>
          <a:stretch>
            <a:fillRect/>
          </a:stretch>
        </p:blipFill>
        <p:spPr>
          <a:xfrm>
            <a:off x="362049" y="2298402"/>
            <a:ext cx="11467998" cy="2261128"/>
          </a:xfrm>
          <a:prstGeom prst="rect">
            <a:avLst/>
          </a:prstGeom>
          <a:ln w="12700">
            <a:miter lim="400000"/>
          </a:ln>
        </p:spPr>
      </p:pic>
      <p:grpSp>
        <p:nvGrpSpPr>
          <p:cNvPr id="424" name="Group"/>
          <p:cNvGrpSpPr/>
          <p:nvPr/>
        </p:nvGrpSpPr>
        <p:grpSpPr>
          <a:xfrm>
            <a:off x="317063" y="107897"/>
            <a:ext cx="9576981" cy="5094024"/>
            <a:chOff x="0" y="0"/>
            <a:chExt cx="9576979" cy="5094023"/>
          </a:xfrm>
        </p:grpSpPr>
        <p:grpSp>
          <p:nvGrpSpPr>
            <p:cNvPr id="422" name="Group"/>
            <p:cNvGrpSpPr/>
            <p:nvPr/>
          </p:nvGrpSpPr>
          <p:grpSpPr>
            <a:xfrm>
              <a:off x="8840059" y="4668352"/>
              <a:ext cx="736921" cy="425672"/>
              <a:chOff x="0" y="0"/>
              <a:chExt cx="736919" cy="425670"/>
            </a:xfrm>
          </p:grpSpPr>
          <p:sp>
            <p:nvSpPr>
              <p:cNvPr id="42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2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2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2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7" name="Image" descr="Image"/>
          <p:cNvPicPr>
            <a:picLocks noChangeAspect="1"/>
          </p:cNvPicPr>
          <p:nvPr/>
        </p:nvPicPr>
        <p:blipFill>
          <a:blip r:embed="rId2">
            <a:extLst/>
          </a:blip>
          <a:srcRect l="0" t="5383" r="0" b="91966"/>
          <a:stretch>
            <a:fillRect/>
          </a:stretch>
        </p:blipFill>
        <p:spPr>
          <a:xfrm>
            <a:off x="362049" y="2298402"/>
            <a:ext cx="11467998" cy="2261128"/>
          </a:xfrm>
          <a:prstGeom prst="rect">
            <a:avLst/>
          </a:prstGeom>
          <a:ln w="12700">
            <a:miter lim="400000"/>
          </a:ln>
        </p:spPr>
      </p:pic>
      <p:grpSp>
        <p:nvGrpSpPr>
          <p:cNvPr id="432" name="Group"/>
          <p:cNvGrpSpPr/>
          <p:nvPr/>
        </p:nvGrpSpPr>
        <p:grpSpPr>
          <a:xfrm>
            <a:off x="317063" y="107897"/>
            <a:ext cx="9576981" cy="5094024"/>
            <a:chOff x="0" y="0"/>
            <a:chExt cx="9576979" cy="5094023"/>
          </a:xfrm>
        </p:grpSpPr>
        <p:grpSp>
          <p:nvGrpSpPr>
            <p:cNvPr id="430" name="Group"/>
            <p:cNvGrpSpPr/>
            <p:nvPr/>
          </p:nvGrpSpPr>
          <p:grpSpPr>
            <a:xfrm>
              <a:off x="8840059" y="4668352"/>
              <a:ext cx="736921" cy="425672"/>
              <a:chOff x="0" y="0"/>
              <a:chExt cx="736919" cy="425670"/>
            </a:xfrm>
          </p:grpSpPr>
          <p:sp>
            <p:nvSpPr>
              <p:cNvPr id="428"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29"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31"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33"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Image" descr="Image"/>
          <p:cNvPicPr>
            <a:picLocks noChangeAspect="1"/>
          </p:cNvPicPr>
          <p:nvPr/>
        </p:nvPicPr>
        <p:blipFill>
          <a:blip r:embed="rId2">
            <a:extLst/>
          </a:blip>
          <a:srcRect l="0" t="8071" r="0" b="89278"/>
          <a:stretch>
            <a:fillRect/>
          </a:stretch>
        </p:blipFill>
        <p:spPr>
          <a:xfrm>
            <a:off x="362049" y="2298402"/>
            <a:ext cx="11467998" cy="2261128"/>
          </a:xfrm>
          <a:prstGeom prst="rect">
            <a:avLst/>
          </a:prstGeom>
          <a:ln w="12700">
            <a:miter lim="400000"/>
          </a:ln>
        </p:spPr>
      </p:pic>
      <p:grpSp>
        <p:nvGrpSpPr>
          <p:cNvPr id="440" name="Group"/>
          <p:cNvGrpSpPr/>
          <p:nvPr/>
        </p:nvGrpSpPr>
        <p:grpSpPr>
          <a:xfrm>
            <a:off x="317063" y="107897"/>
            <a:ext cx="9576981" cy="5094024"/>
            <a:chOff x="0" y="0"/>
            <a:chExt cx="9576979" cy="5094023"/>
          </a:xfrm>
        </p:grpSpPr>
        <p:grpSp>
          <p:nvGrpSpPr>
            <p:cNvPr id="438" name="Group"/>
            <p:cNvGrpSpPr/>
            <p:nvPr/>
          </p:nvGrpSpPr>
          <p:grpSpPr>
            <a:xfrm>
              <a:off x="8840059" y="4668352"/>
              <a:ext cx="736921" cy="425672"/>
              <a:chOff x="0" y="0"/>
              <a:chExt cx="736919" cy="425670"/>
            </a:xfrm>
          </p:grpSpPr>
          <p:sp>
            <p:nvSpPr>
              <p:cNvPr id="436"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37"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39"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41"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Image" descr="Image"/>
          <p:cNvPicPr>
            <a:picLocks noChangeAspect="1"/>
          </p:cNvPicPr>
          <p:nvPr/>
        </p:nvPicPr>
        <p:blipFill>
          <a:blip r:embed="rId2">
            <a:extLst/>
          </a:blip>
          <a:srcRect l="0" t="10757" r="0" b="86592"/>
          <a:stretch>
            <a:fillRect/>
          </a:stretch>
        </p:blipFill>
        <p:spPr>
          <a:xfrm>
            <a:off x="362049" y="2298402"/>
            <a:ext cx="11467998" cy="2261128"/>
          </a:xfrm>
          <a:prstGeom prst="rect">
            <a:avLst/>
          </a:prstGeom>
          <a:ln w="12700">
            <a:miter lim="400000"/>
          </a:ln>
        </p:spPr>
      </p:pic>
      <p:grpSp>
        <p:nvGrpSpPr>
          <p:cNvPr id="448" name="Group"/>
          <p:cNvGrpSpPr/>
          <p:nvPr/>
        </p:nvGrpSpPr>
        <p:grpSpPr>
          <a:xfrm>
            <a:off x="317063" y="107897"/>
            <a:ext cx="9576981" cy="5094024"/>
            <a:chOff x="0" y="0"/>
            <a:chExt cx="9576979" cy="5094023"/>
          </a:xfrm>
        </p:grpSpPr>
        <p:grpSp>
          <p:nvGrpSpPr>
            <p:cNvPr id="446" name="Group"/>
            <p:cNvGrpSpPr/>
            <p:nvPr/>
          </p:nvGrpSpPr>
          <p:grpSpPr>
            <a:xfrm>
              <a:off x="8840059" y="4668352"/>
              <a:ext cx="736921" cy="425672"/>
              <a:chOff x="0" y="0"/>
              <a:chExt cx="736919" cy="425670"/>
            </a:xfrm>
          </p:grpSpPr>
          <p:sp>
            <p:nvSpPr>
              <p:cNvPr id="444"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45"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47"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49"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Image" descr="Image"/>
          <p:cNvPicPr>
            <a:picLocks noChangeAspect="1"/>
          </p:cNvPicPr>
          <p:nvPr/>
        </p:nvPicPr>
        <p:blipFill>
          <a:blip r:embed="rId2">
            <a:extLst/>
          </a:blip>
          <a:srcRect l="0" t="13449" r="0" b="83899"/>
          <a:stretch>
            <a:fillRect/>
          </a:stretch>
        </p:blipFill>
        <p:spPr>
          <a:xfrm>
            <a:off x="362049" y="2298402"/>
            <a:ext cx="11467998" cy="2261128"/>
          </a:xfrm>
          <a:prstGeom prst="rect">
            <a:avLst/>
          </a:prstGeom>
          <a:ln w="12700">
            <a:miter lim="400000"/>
          </a:ln>
        </p:spPr>
      </p:pic>
      <p:grpSp>
        <p:nvGrpSpPr>
          <p:cNvPr id="456" name="Group"/>
          <p:cNvGrpSpPr/>
          <p:nvPr/>
        </p:nvGrpSpPr>
        <p:grpSpPr>
          <a:xfrm>
            <a:off x="317063" y="107897"/>
            <a:ext cx="9576981" cy="5094024"/>
            <a:chOff x="0" y="0"/>
            <a:chExt cx="9576979" cy="5094023"/>
          </a:xfrm>
        </p:grpSpPr>
        <p:grpSp>
          <p:nvGrpSpPr>
            <p:cNvPr id="454" name="Group"/>
            <p:cNvGrpSpPr/>
            <p:nvPr/>
          </p:nvGrpSpPr>
          <p:grpSpPr>
            <a:xfrm>
              <a:off x="8840059" y="4668352"/>
              <a:ext cx="736921" cy="425672"/>
              <a:chOff x="0" y="0"/>
              <a:chExt cx="736919" cy="425670"/>
            </a:xfrm>
          </p:grpSpPr>
          <p:sp>
            <p:nvSpPr>
              <p:cNvPr id="452"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53"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55"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57"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Image" descr="Image"/>
          <p:cNvPicPr>
            <a:picLocks noChangeAspect="1"/>
          </p:cNvPicPr>
          <p:nvPr/>
        </p:nvPicPr>
        <p:blipFill>
          <a:blip r:embed="rId2">
            <a:extLst/>
          </a:blip>
          <a:srcRect l="0" t="16139" r="0" b="81210"/>
          <a:stretch>
            <a:fillRect/>
          </a:stretch>
        </p:blipFill>
        <p:spPr>
          <a:xfrm>
            <a:off x="362049" y="2298402"/>
            <a:ext cx="11467998" cy="2261128"/>
          </a:xfrm>
          <a:prstGeom prst="rect">
            <a:avLst/>
          </a:prstGeom>
          <a:ln w="12700">
            <a:miter lim="400000"/>
          </a:ln>
        </p:spPr>
      </p:pic>
      <p:grpSp>
        <p:nvGrpSpPr>
          <p:cNvPr id="464" name="Group"/>
          <p:cNvGrpSpPr/>
          <p:nvPr/>
        </p:nvGrpSpPr>
        <p:grpSpPr>
          <a:xfrm>
            <a:off x="317063" y="107897"/>
            <a:ext cx="9576981" cy="5094024"/>
            <a:chOff x="0" y="0"/>
            <a:chExt cx="9576979" cy="5094023"/>
          </a:xfrm>
        </p:grpSpPr>
        <p:grpSp>
          <p:nvGrpSpPr>
            <p:cNvPr id="462" name="Group"/>
            <p:cNvGrpSpPr/>
            <p:nvPr/>
          </p:nvGrpSpPr>
          <p:grpSpPr>
            <a:xfrm>
              <a:off x="8840059" y="4668352"/>
              <a:ext cx="736921" cy="425672"/>
              <a:chOff x="0" y="0"/>
              <a:chExt cx="736919" cy="425670"/>
            </a:xfrm>
          </p:grpSpPr>
          <p:sp>
            <p:nvSpPr>
              <p:cNvPr id="46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6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6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6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7" name="Image" descr="Image"/>
          <p:cNvPicPr>
            <a:picLocks noChangeAspect="1"/>
          </p:cNvPicPr>
          <p:nvPr/>
        </p:nvPicPr>
        <p:blipFill>
          <a:blip r:embed="rId2">
            <a:extLst/>
          </a:blip>
          <a:srcRect l="0" t="18828" r="0" b="78521"/>
          <a:stretch>
            <a:fillRect/>
          </a:stretch>
        </p:blipFill>
        <p:spPr>
          <a:xfrm>
            <a:off x="362049" y="2298402"/>
            <a:ext cx="11467998" cy="2261128"/>
          </a:xfrm>
          <a:prstGeom prst="rect">
            <a:avLst/>
          </a:prstGeom>
          <a:ln w="12700">
            <a:miter lim="400000"/>
          </a:ln>
        </p:spPr>
      </p:pic>
      <p:grpSp>
        <p:nvGrpSpPr>
          <p:cNvPr id="472" name="Group"/>
          <p:cNvGrpSpPr/>
          <p:nvPr/>
        </p:nvGrpSpPr>
        <p:grpSpPr>
          <a:xfrm>
            <a:off x="317063" y="107897"/>
            <a:ext cx="9576981" cy="5094024"/>
            <a:chOff x="0" y="0"/>
            <a:chExt cx="9576979" cy="5094023"/>
          </a:xfrm>
        </p:grpSpPr>
        <p:grpSp>
          <p:nvGrpSpPr>
            <p:cNvPr id="470" name="Group"/>
            <p:cNvGrpSpPr/>
            <p:nvPr/>
          </p:nvGrpSpPr>
          <p:grpSpPr>
            <a:xfrm>
              <a:off x="8840059" y="4668352"/>
              <a:ext cx="736921" cy="425672"/>
              <a:chOff x="0" y="0"/>
              <a:chExt cx="736919" cy="425670"/>
            </a:xfrm>
          </p:grpSpPr>
          <p:sp>
            <p:nvSpPr>
              <p:cNvPr id="468"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69"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71"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73"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Image" descr="Image"/>
          <p:cNvPicPr>
            <a:picLocks noChangeAspect="1"/>
          </p:cNvPicPr>
          <p:nvPr/>
        </p:nvPicPr>
        <p:blipFill>
          <a:blip r:embed="rId2">
            <a:extLst/>
          </a:blip>
          <a:srcRect l="0" t="21517" r="0" b="75832"/>
          <a:stretch>
            <a:fillRect/>
          </a:stretch>
        </p:blipFill>
        <p:spPr>
          <a:xfrm>
            <a:off x="362049" y="2298402"/>
            <a:ext cx="11467998" cy="2261128"/>
          </a:xfrm>
          <a:prstGeom prst="rect">
            <a:avLst/>
          </a:prstGeom>
          <a:ln w="12700">
            <a:miter lim="400000"/>
          </a:ln>
        </p:spPr>
      </p:pic>
      <p:grpSp>
        <p:nvGrpSpPr>
          <p:cNvPr id="480" name="Group"/>
          <p:cNvGrpSpPr/>
          <p:nvPr/>
        </p:nvGrpSpPr>
        <p:grpSpPr>
          <a:xfrm>
            <a:off x="317063" y="107897"/>
            <a:ext cx="9576981" cy="5094024"/>
            <a:chOff x="0" y="0"/>
            <a:chExt cx="9576979" cy="5094023"/>
          </a:xfrm>
        </p:grpSpPr>
        <p:grpSp>
          <p:nvGrpSpPr>
            <p:cNvPr id="478" name="Group"/>
            <p:cNvGrpSpPr/>
            <p:nvPr/>
          </p:nvGrpSpPr>
          <p:grpSpPr>
            <a:xfrm>
              <a:off x="8840059" y="4668352"/>
              <a:ext cx="736921" cy="425672"/>
              <a:chOff x="0" y="0"/>
              <a:chExt cx="736919" cy="425670"/>
            </a:xfrm>
          </p:grpSpPr>
          <p:sp>
            <p:nvSpPr>
              <p:cNvPr id="476"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77"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79"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81"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 name="Image" descr="Image"/>
          <p:cNvPicPr>
            <a:picLocks noChangeAspect="1"/>
          </p:cNvPicPr>
          <p:nvPr/>
        </p:nvPicPr>
        <p:blipFill>
          <a:blip r:embed="rId2">
            <a:extLst/>
          </a:blip>
          <a:srcRect l="0" t="24206" r="0" b="73143"/>
          <a:stretch>
            <a:fillRect/>
          </a:stretch>
        </p:blipFill>
        <p:spPr>
          <a:xfrm>
            <a:off x="362049" y="2298402"/>
            <a:ext cx="11467998" cy="2261128"/>
          </a:xfrm>
          <a:prstGeom prst="rect">
            <a:avLst/>
          </a:prstGeom>
          <a:ln w="12700">
            <a:miter lim="400000"/>
          </a:ln>
        </p:spPr>
      </p:pic>
      <p:grpSp>
        <p:nvGrpSpPr>
          <p:cNvPr id="488" name="Group"/>
          <p:cNvGrpSpPr/>
          <p:nvPr/>
        </p:nvGrpSpPr>
        <p:grpSpPr>
          <a:xfrm>
            <a:off x="317063" y="107897"/>
            <a:ext cx="9576981" cy="5094024"/>
            <a:chOff x="0" y="0"/>
            <a:chExt cx="9576979" cy="5094023"/>
          </a:xfrm>
        </p:grpSpPr>
        <p:grpSp>
          <p:nvGrpSpPr>
            <p:cNvPr id="486" name="Group"/>
            <p:cNvGrpSpPr/>
            <p:nvPr/>
          </p:nvGrpSpPr>
          <p:grpSpPr>
            <a:xfrm>
              <a:off x="8840059" y="4668352"/>
              <a:ext cx="736921" cy="425672"/>
              <a:chOff x="0" y="0"/>
              <a:chExt cx="736919" cy="425670"/>
            </a:xfrm>
          </p:grpSpPr>
          <p:sp>
            <p:nvSpPr>
              <p:cNvPr id="484"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85"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87"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89"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Image" descr="Image"/>
          <p:cNvPicPr>
            <a:picLocks noChangeAspect="1"/>
          </p:cNvPicPr>
          <p:nvPr/>
        </p:nvPicPr>
        <p:blipFill>
          <a:blip r:embed="rId2">
            <a:extLst/>
          </a:blip>
          <a:srcRect l="0" t="27431" r="0" b="69918"/>
          <a:stretch>
            <a:fillRect/>
          </a:stretch>
        </p:blipFill>
        <p:spPr>
          <a:xfrm>
            <a:off x="362049" y="2298402"/>
            <a:ext cx="11467998" cy="2261128"/>
          </a:xfrm>
          <a:prstGeom prst="rect">
            <a:avLst/>
          </a:prstGeom>
          <a:ln w="12700">
            <a:miter lim="400000"/>
          </a:ln>
        </p:spPr>
      </p:pic>
      <p:grpSp>
        <p:nvGrpSpPr>
          <p:cNvPr id="496" name="Group"/>
          <p:cNvGrpSpPr/>
          <p:nvPr/>
        </p:nvGrpSpPr>
        <p:grpSpPr>
          <a:xfrm>
            <a:off x="317063" y="107897"/>
            <a:ext cx="9576981" cy="5094024"/>
            <a:chOff x="0" y="0"/>
            <a:chExt cx="9576979" cy="5094023"/>
          </a:xfrm>
        </p:grpSpPr>
        <p:grpSp>
          <p:nvGrpSpPr>
            <p:cNvPr id="494" name="Group"/>
            <p:cNvGrpSpPr/>
            <p:nvPr/>
          </p:nvGrpSpPr>
          <p:grpSpPr>
            <a:xfrm>
              <a:off x="8840059" y="4668352"/>
              <a:ext cx="736921" cy="425672"/>
              <a:chOff x="0" y="0"/>
              <a:chExt cx="736919" cy="425670"/>
            </a:xfrm>
          </p:grpSpPr>
          <p:sp>
            <p:nvSpPr>
              <p:cNvPr id="492"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93"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95"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97"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30000">
              <a:srgbClr val="000000"/>
            </a:gs>
            <a:gs pos="57000">
              <a:srgbClr val="404040"/>
            </a:gs>
            <a:gs pos="69000">
              <a:srgbClr val="595959"/>
            </a:gs>
            <a:gs pos="100000">
              <a:srgbClr val="D9D9D9"/>
            </a:gs>
          </a:gsLst>
          <a:lin ang="2700000" scaled="0"/>
        </a:gradFill>
      </p:bgPr>
    </p:bg>
    <p:spTree>
      <p:nvGrpSpPr>
        <p:cNvPr id="1" name=""/>
        <p:cNvGrpSpPr/>
        <p:nvPr/>
      </p:nvGrpSpPr>
      <p:grpSpPr>
        <a:xfrm>
          <a:off x="0" y="0"/>
          <a:ext cx="0" cy="0"/>
          <a:chOff x="0" y="0"/>
          <a:chExt cx="0" cy="0"/>
        </a:xfrm>
      </p:grpSpPr>
      <p:grpSp>
        <p:nvGrpSpPr>
          <p:cNvPr id="155" name="Group"/>
          <p:cNvGrpSpPr/>
          <p:nvPr/>
        </p:nvGrpSpPr>
        <p:grpSpPr>
          <a:xfrm>
            <a:off x="1293912" y="618842"/>
            <a:ext cx="10393756" cy="5982912"/>
            <a:chOff x="0" y="0"/>
            <a:chExt cx="10393754" cy="5982911"/>
          </a:xfrm>
        </p:grpSpPr>
        <p:pic>
          <p:nvPicPr>
            <p:cNvPr id="148" name="Grafik 28" descr="Grafik 28"/>
            <p:cNvPicPr>
              <a:picLocks noChangeAspect="1"/>
            </p:cNvPicPr>
            <p:nvPr/>
          </p:nvPicPr>
          <p:blipFill>
            <a:blip r:embed="rId2">
              <a:extLst/>
            </a:blip>
            <a:stretch>
              <a:fillRect/>
            </a:stretch>
          </p:blipFill>
          <p:spPr>
            <a:xfrm>
              <a:off x="5919684" y="0"/>
              <a:ext cx="4368803" cy="2906286"/>
            </a:xfrm>
            <a:prstGeom prst="rect">
              <a:avLst/>
            </a:prstGeom>
            <a:ln w="12700" cap="flat">
              <a:noFill/>
              <a:miter lim="400000"/>
            </a:ln>
            <a:effectLst/>
          </p:spPr>
        </p:pic>
        <p:pic>
          <p:nvPicPr>
            <p:cNvPr id="149" name="Grafik 26" descr="Grafik 26"/>
            <p:cNvPicPr>
              <a:picLocks noChangeAspect="1"/>
            </p:cNvPicPr>
            <p:nvPr/>
          </p:nvPicPr>
          <p:blipFill>
            <a:blip r:embed="rId3">
              <a:extLst/>
            </a:blip>
            <a:stretch>
              <a:fillRect/>
            </a:stretch>
          </p:blipFill>
          <p:spPr>
            <a:xfrm>
              <a:off x="7904889" y="4116263"/>
              <a:ext cx="2488866" cy="1866649"/>
            </a:xfrm>
            <a:prstGeom prst="rect">
              <a:avLst/>
            </a:prstGeom>
            <a:ln w="12700" cap="flat">
              <a:noFill/>
              <a:miter lim="400000"/>
            </a:ln>
            <a:effectLst/>
          </p:spPr>
        </p:pic>
        <p:pic>
          <p:nvPicPr>
            <p:cNvPr id="150" name="Grafik 24" descr="Grafik 24"/>
            <p:cNvPicPr>
              <a:picLocks noChangeAspect="1"/>
            </p:cNvPicPr>
            <p:nvPr/>
          </p:nvPicPr>
          <p:blipFill>
            <a:blip r:embed="rId4">
              <a:extLst/>
            </a:blip>
            <a:stretch>
              <a:fillRect/>
            </a:stretch>
          </p:blipFill>
          <p:spPr>
            <a:xfrm>
              <a:off x="4771206" y="3031932"/>
              <a:ext cx="2979015" cy="1982399"/>
            </a:xfrm>
            <a:prstGeom prst="rect">
              <a:avLst/>
            </a:prstGeom>
            <a:ln w="12700" cap="flat">
              <a:noFill/>
              <a:miter lim="400000"/>
            </a:ln>
            <a:effectLst/>
          </p:spPr>
        </p:pic>
        <p:grpSp>
          <p:nvGrpSpPr>
            <p:cNvPr id="154" name="Group"/>
            <p:cNvGrpSpPr/>
            <p:nvPr/>
          </p:nvGrpSpPr>
          <p:grpSpPr>
            <a:xfrm>
              <a:off x="-1" y="803187"/>
              <a:ext cx="4745793" cy="1273281"/>
              <a:chOff x="0" y="0"/>
              <a:chExt cx="4745791" cy="1273279"/>
            </a:xfrm>
          </p:grpSpPr>
          <p:sp>
            <p:nvSpPr>
              <p:cNvPr id="151" name="Textfeld 1"/>
              <p:cNvSpPr txBox="1"/>
              <p:nvPr/>
            </p:nvSpPr>
            <p:spPr>
              <a:xfrm>
                <a:off x="0" y="0"/>
                <a:ext cx="4745792" cy="447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400">
                    <a:solidFill>
                      <a:srgbClr val="FFFFFF"/>
                    </a:solidFill>
                    <a:latin typeface="Gill Sans"/>
                    <a:ea typeface="Gill Sans"/>
                    <a:cs typeface="Gill Sans"/>
                    <a:sym typeface="Gill Sans"/>
                  </a:defRPr>
                </a:lvl1pPr>
              </a:lstStyle>
              <a:p>
                <a:pPr/>
                <a:r>
                  <a:t>Rapid Macroscale Prototyping</a:t>
                </a:r>
              </a:p>
            </p:txBody>
          </p:sp>
          <p:sp>
            <p:nvSpPr>
              <p:cNvPr id="152" name="Textfeld 14"/>
              <p:cNvSpPr txBox="1"/>
              <p:nvPr/>
            </p:nvSpPr>
            <p:spPr>
              <a:xfrm>
                <a:off x="354363" y="423653"/>
                <a:ext cx="2634516"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FFFFFF"/>
                    </a:solidFill>
                    <a:latin typeface="Gill Sans"/>
                    <a:ea typeface="Gill Sans"/>
                    <a:cs typeface="Gill Sans"/>
                    <a:sym typeface="Gill Sans"/>
                  </a:defRPr>
                </a:lvl1pPr>
              </a:lstStyle>
              <a:p>
                <a:pPr/>
                <a:r>
                  <a:t>Design cycle &lt; 1 day</a:t>
                </a:r>
              </a:p>
            </p:txBody>
          </p:sp>
          <p:sp>
            <p:nvSpPr>
              <p:cNvPr id="153" name="Textfeld 15"/>
              <p:cNvSpPr txBox="1"/>
              <p:nvPr/>
            </p:nvSpPr>
            <p:spPr>
              <a:xfrm>
                <a:off x="346173" y="826239"/>
                <a:ext cx="242109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FFFFFF"/>
                    </a:solidFill>
                    <a:latin typeface="Gill Sans"/>
                    <a:ea typeface="Gill Sans"/>
                    <a:cs typeface="Gill Sans"/>
                    <a:sym typeface="Gill Sans"/>
                  </a:defRPr>
                </a:lvl1pPr>
              </a:lstStyle>
              <a:p>
                <a:pPr/>
                <a:r>
                  <a:t>Only one at a time</a:t>
                </a:r>
              </a:p>
            </p:txBody>
          </p:sp>
        </p:grpSp>
      </p:grpSp>
      <p:grpSp>
        <p:nvGrpSpPr>
          <p:cNvPr id="159" name="Group"/>
          <p:cNvGrpSpPr/>
          <p:nvPr/>
        </p:nvGrpSpPr>
        <p:grpSpPr>
          <a:xfrm>
            <a:off x="1293912" y="3948338"/>
            <a:ext cx="4752043" cy="1273281"/>
            <a:chOff x="0" y="0"/>
            <a:chExt cx="4752042" cy="1273279"/>
          </a:xfrm>
        </p:grpSpPr>
        <p:sp>
          <p:nvSpPr>
            <p:cNvPr id="156" name="Textfeld 1"/>
            <p:cNvSpPr txBox="1"/>
            <p:nvPr/>
          </p:nvSpPr>
          <p:spPr>
            <a:xfrm>
              <a:off x="0" y="0"/>
              <a:ext cx="4752043" cy="447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400">
                  <a:solidFill>
                    <a:srgbClr val="FF2600"/>
                  </a:solidFill>
                  <a:latin typeface="Gill Sans"/>
                  <a:ea typeface="Gill Sans"/>
                  <a:cs typeface="Gill Sans"/>
                  <a:sym typeface="Gill Sans"/>
                </a:defRPr>
              </a:lvl1pPr>
            </a:lstStyle>
            <a:p>
              <a:pPr/>
              <a:r>
                <a:t>Rapid Nanoscale Prototyping?</a:t>
              </a:r>
            </a:p>
          </p:txBody>
        </p:sp>
        <p:sp>
          <p:nvSpPr>
            <p:cNvPr id="157" name="Textfeld 14"/>
            <p:cNvSpPr txBox="1"/>
            <p:nvPr/>
          </p:nvSpPr>
          <p:spPr>
            <a:xfrm>
              <a:off x="354363" y="423653"/>
              <a:ext cx="2736017"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FF2600"/>
                  </a:solidFill>
                  <a:latin typeface="Gill Sans"/>
                  <a:ea typeface="Gill Sans"/>
                  <a:cs typeface="Gill Sans"/>
                  <a:sym typeface="Gill Sans"/>
                </a:defRPr>
              </a:lvl1pPr>
            </a:lstStyle>
            <a:p>
              <a:pPr/>
              <a:r>
                <a:t>Design cycle &lt; 1 day?</a:t>
              </a:r>
            </a:p>
          </p:txBody>
        </p:sp>
        <p:sp>
          <p:nvSpPr>
            <p:cNvPr id="158" name="Textfeld 15"/>
            <p:cNvSpPr txBox="1"/>
            <p:nvPr/>
          </p:nvSpPr>
          <p:spPr>
            <a:xfrm>
              <a:off x="346173" y="826239"/>
              <a:ext cx="2417823"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FF2600"/>
                  </a:solidFill>
                  <a:latin typeface="Gill Sans"/>
                  <a:ea typeface="Gill Sans"/>
                  <a:cs typeface="Gill Sans"/>
                  <a:sym typeface="Gill Sans"/>
                </a:defRPr>
              </a:lvl1pPr>
            </a:lstStyle>
            <a:p>
              <a:pPr/>
              <a:r>
                <a:t>1 trillion at a time?</a:t>
              </a:r>
            </a:p>
          </p:txBody>
        </p:sp>
      </p:gr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9"/>
                                        </p:tgtEl>
                                        <p:attrNameLst>
                                          <p:attrName>style.visibility</p:attrName>
                                        </p:attrNameLst>
                                      </p:cBhvr>
                                      <p:to>
                                        <p:strVal val="visible"/>
                                      </p:to>
                                    </p:set>
                                    <p:animEffect filter="dissolve" transition="in">
                                      <p:cBhvr>
                                        <p:cTn id="7" dur="25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Image" descr="Image"/>
          <p:cNvPicPr>
            <a:picLocks noChangeAspect="1"/>
          </p:cNvPicPr>
          <p:nvPr/>
        </p:nvPicPr>
        <p:blipFill>
          <a:blip r:embed="rId2">
            <a:extLst/>
          </a:blip>
          <a:srcRect l="0" t="30120" r="0" b="67228"/>
          <a:stretch>
            <a:fillRect/>
          </a:stretch>
        </p:blipFill>
        <p:spPr>
          <a:xfrm>
            <a:off x="362049" y="2298402"/>
            <a:ext cx="11467998" cy="2261128"/>
          </a:xfrm>
          <a:prstGeom prst="rect">
            <a:avLst/>
          </a:prstGeom>
          <a:ln w="12700">
            <a:miter lim="400000"/>
          </a:ln>
        </p:spPr>
      </p:pic>
      <p:grpSp>
        <p:nvGrpSpPr>
          <p:cNvPr id="504" name="Group"/>
          <p:cNvGrpSpPr/>
          <p:nvPr/>
        </p:nvGrpSpPr>
        <p:grpSpPr>
          <a:xfrm>
            <a:off x="317063" y="107897"/>
            <a:ext cx="9576981" cy="5094024"/>
            <a:chOff x="0" y="0"/>
            <a:chExt cx="9576979" cy="5094023"/>
          </a:xfrm>
        </p:grpSpPr>
        <p:grpSp>
          <p:nvGrpSpPr>
            <p:cNvPr id="502" name="Group"/>
            <p:cNvGrpSpPr/>
            <p:nvPr/>
          </p:nvGrpSpPr>
          <p:grpSpPr>
            <a:xfrm>
              <a:off x="8840059" y="4668352"/>
              <a:ext cx="736921" cy="425672"/>
              <a:chOff x="0" y="0"/>
              <a:chExt cx="736919" cy="425670"/>
            </a:xfrm>
          </p:grpSpPr>
          <p:sp>
            <p:nvSpPr>
              <p:cNvPr id="50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0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0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0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Image" descr="Image"/>
          <p:cNvPicPr>
            <a:picLocks noChangeAspect="1"/>
          </p:cNvPicPr>
          <p:nvPr/>
        </p:nvPicPr>
        <p:blipFill>
          <a:blip r:embed="rId2">
            <a:extLst/>
          </a:blip>
          <a:srcRect l="0" t="32810" r="0" b="64539"/>
          <a:stretch>
            <a:fillRect/>
          </a:stretch>
        </p:blipFill>
        <p:spPr>
          <a:xfrm>
            <a:off x="362049" y="2298403"/>
            <a:ext cx="11467998" cy="2261128"/>
          </a:xfrm>
          <a:prstGeom prst="rect">
            <a:avLst/>
          </a:prstGeom>
          <a:ln w="12700">
            <a:miter lim="400000"/>
          </a:ln>
        </p:spPr>
      </p:pic>
      <p:grpSp>
        <p:nvGrpSpPr>
          <p:cNvPr id="512" name="Group"/>
          <p:cNvGrpSpPr/>
          <p:nvPr/>
        </p:nvGrpSpPr>
        <p:grpSpPr>
          <a:xfrm>
            <a:off x="317063" y="107897"/>
            <a:ext cx="9576981" cy="5094024"/>
            <a:chOff x="0" y="0"/>
            <a:chExt cx="9576979" cy="5094023"/>
          </a:xfrm>
        </p:grpSpPr>
        <p:grpSp>
          <p:nvGrpSpPr>
            <p:cNvPr id="510" name="Group"/>
            <p:cNvGrpSpPr/>
            <p:nvPr/>
          </p:nvGrpSpPr>
          <p:grpSpPr>
            <a:xfrm>
              <a:off x="8840059" y="4668352"/>
              <a:ext cx="736921" cy="425672"/>
              <a:chOff x="0" y="0"/>
              <a:chExt cx="736919" cy="425670"/>
            </a:xfrm>
          </p:grpSpPr>
          <p:sp>
            <p:nvSpPr>
              <p:cNvPr id="508"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09"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11"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13"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 name="Image" descr="Image"/>
          <p:cNvPicPr>
            <a:picLocks noChangeAspect="1"/>
          </p:cNvPicPr>
          <p:nvPr/>
        </p:nvPicPr>
        <p:blipFill>
          <a:blip r:embed="rId2">
            <a:extLst/>
          </a:blip>
          <a:srcRect l="0" t="35495" r="0" b="61854"/>
          <a:stretch>
            <a:fillRect/>
          </a:stretch>
        </p:blipFill>
        <p:spPr>
          <a:xfrm>
            <a:off x="362049" y="2298402"/>
            <a:ext cx="11467998" cy="2261128"/>
          </a:xfrm>
          <a:prstGeom prst="rect">
            <a:avLst/>
          </a:prstGeom>
          <a:ln w="12700">
            <a:miter lim="400000"/>
          </a:ln>
        </p:spPr>
      </p:pic>
      <p:grpSp>
        <p:nvGrpSpPr>
          <p:cNvPr id="520" name="Group"/>
          <p:cNvGrpSpPr/>
          <p:nvPr/>
        </p:nvGrpSpPr>
        <p:grpSpPr>
          <a:xfrm>
            <a:off x="317063" y="107897"/>
            <a:ext cx="9576981" cy="5094024"/>
            <a:chOff x="0" y="0"/>
            <a:chExt cx="9576979" cy="5094023"/>
          </a:xfrm>
        </p:grpSpPr>
        <p:grpSp>
          <p:nvGrpSpPr>
            <p:cNvPr id="518" name="Group"/>
            <p:cNvGrpSpPr/>
            <p:nvPr/>
          </p:nvGrpSpPr>
          <p:grpSpPr>
            <a:xfrm>
              <a:off x="8840059" y="4668352"/>
              <a:ext cx="736921" cy="425672"/>
              <a:chOff x="0" y="0"/>
              <a:chExt cx="736919" cy="425670"/>
            </a:xfrm>
          </p:grpSpPr>
          <p:sp>
            <p:nvSpPr>
              <p:cNvPr id="516"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17"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19"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21"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Image" descr="Image"/>
          <p:cNvPicPr>
            <a:picLocks noChangeAspect="1"/>
          </p:cNvPicPr>
          <p:nvPr/>
        </p:nvPicPr>
        <p:blipFill>
          <a:blip r:embed="rId2">
            <a:extLst/>
          </a:blip>
          <a:srcRect l="0" t="38180" r="0" b="59168"/>
          <a:stretch>
            <a:fillRect/>
          </a:stretch>
        </p:blipFill>
        <p:spPr>
          <a:xfrm>
            <a:off x="362049" y="2298402"/>
            <a:ext cx="11467998" cy="2261128"/>
          </a:xfrm>
          <a:prstGeom prst="rect">
            <a:avLst/>
          </a:prstGeom>
          <a:ln w="12700">
            <a:miter lim="400000"/>
          </a:ln>
        </p:spPr>
      </p:pic>
      <p:grpSp>
        <p:nvGrpSpPr>
          <p:cNvPr id="528" name="Group"/>
          <p:cNvGrpSpPr/>
          <p:nvPr/>
        </p:nvGrpSpPr>
        <p:grpSpPr>
          <a:xfrm>
            <a:off x="317063" y="107897"/>
            <a:ext cx="9576981" cy="5094024"/>
            <a:chOff x="0" y="0"/>
            <a:chExt cx="9576979" cy="5094023"/>
          </a:xfrm>
        </p:grpSpPr>
        <p:grpSp>
          <p:nvGrpSpPr>
            <p:cNvPr id="526" name="Group"/>
            <p:cNvGrpSpPr/>
            <p:nvPr/>
          </p:nvGrpSpPr>
          <p:grpSpPr>
            <a:xfrm>
              <a:off x="8840059" y="4668352"/>
              <a:ext cx="736921" cy="425672"/>
              <a:chOff x="0" y="0"/>
              <a:chExt cx="736919" cy="425670"/>
            </a:xfrm>
          </p:grpSpPr>
          <p:sp>
            <p:nvSpPr>
              <p:cNvPr id="524"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25"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27"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29"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1" name="Image" descr="Image"/>
          <p:cNvPicPr>
            <a:picLocks noChangeAspect="1"/>
          </p:cNvPicPr>
          <p:nvPr/>
        </p:nvPicPr>
        <p:blipFill>
          <a:blip r:embed="rId2">
            <a:extLst/>
          </a:blip>
          <a:srcRect l="0" t="40875" r="0" b="56474"/>
          <a:stretch>
            <a:fillRect/>
          </a:stretch>
        </p:blipFill>
        <p:spPr>
          <a:xfrm>
            <a:off x="362049" y="2298402"/>
            <a:ext cx="11467998" cy="2261128"/>
          </a:xfrm>
          <a:prstGeom prst="rect">
            <a:avLst/>
          </a:prstGeom>
          <a:ln w="12700">
            <a:miter lim="400000"/>
          </a:ln>
        </p:spPr>
      </p:pic>
      <p:grpSp>
        <p:nvGrpSpPr>
          <p:cNvPr id="536" name="Group"/>
          <p:cNvGrpSpPr/>
          <p:nvPr/>
        </p:nvGrpSpPr>
        <p:grpSpPr>
          <a:xfrm>
            <a:off x="317063" y="107897"/>
            <a:ext cx="9576981" cy="5094024"/>
            <a:chOff x="0" y="0"/>
            <a:chExt cx="9576979" cy="5094023"/>
          </a:xfrm>
        </p:grpSpPr>
        <p:grpSp>
          <p:nvGrpSpPr>
            <p:cNvPr id="534" name="Group"/>
            <p:cNvGrpSpPr/>
            <p:nvPr/>
          </p:nvGrpSpPr>
          <p:grpSpPr>
            <a:xfrm>
              <a:off x="8840059" y="4668352"/>
              <a:ext cx="736921" cy="425672"/>
              <a:chOff x="0" y="0"/>
              <a:chExt cx="736919" cy="425670"/>
            </a:xfrm>
          </p:grpSpPr>
          <p:sp>
            <p:nvSpPr>
              <p:cNvPr id="532"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33"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35"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37"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9" name="Image" descr="Image"/>
          <p:cNvPicPr>
            <a:picLocks noChangeAspect="1"/>
          </p:cNvPicPr>
          <p:nvPr/>
        </p:nvPicPr>
        <p:blipFill>
          <a:blip r:embed="rId2">
            <a:extLst/>
          </a:blip>
          <a:srcRect l="0" t="43560" r="0" b="53789"/>
          <a:stretch>
            <a:fillRect/>
          </a:stretch>
        </p:blipFill>
        <p:spPr>
          <a:xfrm>
            <a:off x="362049" y="2298402"/>
            <a:ext cx="11467998" cy="2261128"/>
          </a:xfrm>
          <a:prstGeom prst="rect">
            <a:avLst/>
          </a:prstGeom>
          <a:ln w="12700">
            <a:miter lim="400000"/>
          </a:ln>
        </p:spPr>
      </p:pic>
      <p:grpSp>
        <p:nvGrpSpPr>
          <p:cNvPr id="544" name="Group"/>
          <p:cNvGrpSpPr/>
          <p:nvPr/>
        </p:nvGrpSpPr>
        <p:grpSpPr>
          <a:xfrm>
            <a:off x="317063" y="107897"/>
            <a:ext cx="9576981" cy="5094024"/>
            <a:chOff x="0" y="0"/>
            <a:chExt cx="9576979" cy="5094023"/>
          </a:xfrm>
        </p:grpSpPr>
        <p:grpSp>
          <p:nvGrpSpPr>
            <p:cNvPr id="542" name="Group"/>
            <p:cNvGrpSpPr/>
            <p:nvPr/>
          </p:nvGrpSpPr>
          <p:grpSpPr>
            <a:xfrm>
              <a:off x="8840059" y="4668352"/>
              <a:ext cx="736921" cy="425672"/>
              <a:chOff x="0" y="0"/>
              <a:chExt cx="736919" cy="425670"/>
            </a:xfrm>
          </p:grpSpPr>
          <p:sp>
            <p:nvSpPr>
              <p:cNvPr id="54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4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4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4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7" name="Image" descr="Image"/>
          <p:cNvPicPr>
            <a:picLocks noChangeAspect="1"/>
          </p:cNvPicPr>
          <p:nvPr/>
        </p:nvPicPr>
        <p:blipFill>
          <a:blip r:embed="rId2">
            <a:extLst/>
          </a:blip>
          <a:srcRect l="0" t="46245" r="0" b="51103"/>
          <a:stretch>
            <a:fillRect/>
          </a:stretch>
        </p:blipFill>
        <p:spPr>
          <a:xfrm>
            <a:off x="362049" y="2298402"/>
            <a:ext cx="11467998" cy="2261128"/>
          </a:xfrm>
          <a:prstGeom prst="rect">
            <a:avLst/>
          </a:prstGeom>
          <a:ln w="12700">
            <a:miter lim="400000"/>
          </a:ln>
        </p:spPr>
      </p:pic>
      <p:grpSp>
        <p:nvGrpSpPr>
          <p:cNvPr id="552" name="Group"/>
          <p:cNvGrpSpPr/>
          <p:nvPr/>
        </p:nvGrpSpPr>
        <p:grpSpPr>
          <a:xfrm>
            <a:off x="317063" y="107897"/>
            <a:ext cx="9576981" cy="5094024"/>
            <a:chOff x="0" y="0"/>
            <a:chExt cx="9576979" cy="5094023"/>
          </a:xfrm>
        </p:grpSpPr>
        <p:grpSp>
          <p:nvGrpSpPr>
            <p:cNvPr id="550" name="Group"/>
            <p:cNvGrpSpPr/>
            <p:nvPr/>
          </p:nvGrpSpPr>
          <p:grpSpPr>
            <a:xfrm>
              <a:off x="8840059" y="4668352"/>
              <a:ext cx="736921" cy="425672"/>
              <a:chOff x="0" y="0"/>
              <a:chExt cx="736919" cy="425670"/>
            </a:xfrm>
          </p:grpSpPr>
          <p:sp>
            <p:nvSpPr>
              <p:cNvPr id="548"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49"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51"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53"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5" name="Image" descr="Image"/>
          <p:cNvPicPr>
            <a:picLocks noChangeAspect="1"/>
          </p:cNvPicPr>
          <p:nvPr/>
        </p:nvPicPr>
        <p:blipFill>
          <a:blip r:embed="rId2">
            <a:extLst/>
          </a:blip>
          <a:srcRect l="0" t="48940" r="0" b="48409"/>
          <a:stretch>
            <a:fillRect/>
          </a:stretch>
        </p:blipFill>
        <p:spPr>
          <a:xfrm>
            <a:off x="362049" y="2298402"/>
            <a:ext cx="11467998" cy="2261128"/>
          </a:xfrm>
          <a:prstGeom prst="rect">
            <a:avLst/>
          </a:prstGeom>
          <a:ln w="12700">
            <a:miter lim="400000"/>
          </a:ln>
        </p:spPr>
      </p:pic>
      <p:grpSp>
        <p:nvGrpSpPr>
          <p:cNvPr id="560" name="Group"/>
          <p:cNvGrpSpPr/>
          <p:nvPr/>
        </p:nvGrpSpPr>
        <p:grpSpPr>
          <a:xfrm>
            <a:off x="317063" y="107897"/>
            <a:ext cx="9576981" cy="5094024"/>
            <a:chOff x="0" y="0"/>
            <a:chExt cx="9576979" cy="5094023"/>
          </a:xfrm>
        </p:grpSpPr>
        <p:grpSp>
          <p:nvGrpSpPr>
            <p:cNvPr id="558" name="Group"/>
            <p:cNvGrpSpPr/>
            <p:nvPr/>
          </p:nvGrpSpPr>
          <p:grpSpPr>
            <a:xfrm>
              <a:off x="8840059" y="4668352"/>
              <a:ext cx="736921" cy="425672"/>
              <a:chOff x="0" y="0"/>
              <a:chExt cx="736919" cy="425670"/>
            </a:xfrm>
          </p:grpSpPr>
          <p:sp>
            <p:nvSpPr>
              <p:cNvPr id="556"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57"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59"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61"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3" name="Image" descr="Image"/>
          <p:cNvPicPr>
            <a:picLocks noChangeAspect="1"/>
          </p:cNvPicPr>
          <p:nvPr/>
        </p:nvPicPr>
        <p:blipFill>
          <a:blip r:embed="rId2">
            <a:extLst/>
          </a:blip>
          <a:srcRect l="0" t="51625" r="0" b="45724"/>
          <a:stretch>
            <a:fillRect/>
          </a:stretch>
        </p:blipFill>
        <p:spPr>
          <a:xfrm>
            <a:off x="362049" y="2298402"/>
            <a:ext cx="11467998" cy="2261128"/>
          </a:xfrm>
          <a:prstGeom prst="rect">
            <a:avLst/>
          </a:prstGeom>
          <a:ln w="12700">
            <a:miter lim="400000"/>
          </a:ln>
        </p:spPr>
      </p:pic>
      <p:grpSp>
        <p:nvGrpSpPr>
          <p:cNvPr id="568" name="Group"/>
          <p:cNvGrpSpPr/>
          <p:nvPr/>
        </p:nvGrpSpPr>
        <p:grpSpPr>
          <a:xfrm>
            <a:off x="317063" y="107897"/>
            <a:ext cx="9576981" cy="5094024"/>
            <a:chOff x="0" y="0"/>
            <a:chExt cx="9576979" cy="5094023"/>
          </a:xfrm>
        </p:grpSpPr>
        <p:grpSp>
          <p:nvGrpSpPr>
            <p:cNvPr id="566" name="Group"/>
            <p:cNvGrpSpPr/>
            <p:nvPr/>
          </p:nvGrpSpPr>
          <p:grpSpPr>
            <a:xfrm>
              <a:off x="8840059" y="4668352"/>
              <a:ext cx="736921" cy="425672"/>
              <a:chOff x="0" y="0"/>
              <a:chExt cx="736919" cy="425670"/>
            </a:xfrm>
          </p:grpSpPr>
          <p:sp>
            <p:nvSpPr>
              <p:cNvPr id="564"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65"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67"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69"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1" name="Image" descr="Image"/>
          <p:cNvPicPr>
            <a:picLocks noChangeAspect="1"/>
          </p:cNvPicPr>
          <p:nvPr/>
        </p:nvPicPr>
        <p:blipFill>
          <a:blip r:embed="rId2">
            <a:extLst/>
          </a:blip>
          <a:srcRect l="0" t="54310" r="0" b="43038"/>
          <a:stretch>
            <a:fillRect/>
          </a:stretch>
        </p:blipFill>
        <p:spPr>
          <a:xfrm>
            <a:off x="362049" y="2298402"/>
            <a:ext cx="11467998" cy="2261128"/>
          </a:xfrm>
          <a:prstGeom prst="rect">
            <a:avLst/>
          </a:prstGeom>
          <a:ln w="12700">
            <a:miter lim="400000"/>
          </a:ln>
        </p:spPr>
      </p:pic>
      <p:grpSp>
        <p:nvGrpSpPr>
          <p:cNvPr id="576" name="Group"/>
          <p:cNvGrpSpPr/>
          <p:nvPr/>
        </p:nvGrpSpPr>
        <p:grpSpPr>
          <a:xfrm>
            <a:off x="317063" y="107897"/>
            <a:ext cx="9576981" cy="5094024"/>
            <a:chOff x="0" y="0"/>
            <a:chExt cx="9576979" cy="5094023"/>
          </a:xfrm>
        </p:grpSpPr>
        <p:grpSp>
          <p:nvGrpSpPr>
            <p:cNvPr id="574" name="Group"/>
            <p:cNvGrpSpPr/>
            <p:nvPr/>
          </p:nvGrpSpPr>
          <p:grpSpPr>
            <a:xfrm>
              <a:off x="8840059" y="4668352"/>
              <a:ext cx="736921" cy="425672"/>
              <a:chOff x="0" y="0"/>
              <a:chExt cx="736919" cy="425670"/>
            </a:xfrm>
          </p:grpSpPr>
          <p:sp>
            <p:nvSpPr>
              <p:cNvPr id="572"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73"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75"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77"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1" name="Group"/>
          <p:cNvGrpSpPr/>
          <p:nvPr/>
        </p:nvGrpSpPr>
        <p:grpSpPr>
          <a:xfrm>
            <a:off x="-426" y="1339812"/>
            <a:ext cx="6096852" cy="4785756"/>
            <a:chOff x="0" y="0"/>
            <a:chExt cx="6096851" cy="4785755"/>
          </a:xfrm>
        </p:grpSpPr>
        <p:pic>
          <p:nvPicPr>
            <p:cNvPr id="161" name="Grafik 8" descr="Grafik 8"/>
            <p:cNvPicPr>
              <a:picLocks noChangeAspect="1"/>
            </p:cNvPicPr>
            <p:nvPr/>
          </p:nvPicPr>
          <p:blipFill>
            <a:blip r:embed="rId2">
              <a:extLst/>
            </a:blip>
            <a:stretch>
              <a:fillRect/>
            </a:stretch>
          </p:blipFill>
          <p:spPr>
            <a:xfrm>
              <a:off x="0" y="0"/>
              <a:ext cx="6096852" cy="4572638"/>
            </a:xfrm>
            <a:prstGeom prst="rect">
              <a:avLst/>
            </a:prstGeom>
            <a:ln w="12700" cap="flat">
              <a:noFill/>
              <a:miter lim="400000"/>
            </a:ln>
            <a:effectLst/>
          </p:spPr>
        </p:pic>
        <p:grpSp>
          <p:nvGrpSpPr>
            <p:cNvPr id="164" name="Gruppieren 18"/>
            <p:cNvGrpSpPr/>
            <p:nvPr/>
          </p:nvGrpSpPr>
          <p:grpSpPr>
            <a:xfrm>
              <a:off x="1024352" y="1163273"/>
              <a:ext cx="211186" cy="1973945"/>
              <a:chOff x="50799" y="0"/>
              <a:chExt cx="211184" cy="1973943"/>
            </a:xfrm>
          </p:grpSpPr>
          <p:sp>
            <p:nvSpPr>
              <p:cNvPr id="162" name="Gerade Verbindung mit Pfeil 12"/>
              <p:cNvSpPr/>
              <p:nvPr/>
            </p:nvSpPr>
            <p:spPr>
              <a:xfrm flipV="1">
                <a:off x="148438" y="0"/>
                <a:ext cx="1" cy="1973944"/>
              </a:xfrm>
              <a:prstGeom prst="line">
                <a:avLst/>
              </a:prstGeom>
              <a:noFill/>
              <a:ln w="38100" cap="flat">
                <a:solidFill>
                  <a:srgbClr val="5698D3"/>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163" name="Textfeld 19"/>
              <p:cNvSpPr txBox="1"/>
              <p:nvPr/>
            </p:nvSpPr>
            <p:spPr>
              <a:xfrm>
                <a:off x="50800" y="798182"/>
                <a:ext cx="211185" cy="37084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Z</a:t>
                </a:r>
              </a:p>
            </p:txBody>
          </p:sp>
        </p:grpSp>
        <p:grpSp>
          <p:nvGrpSpPr>
            <p:cNvPr id="167" name="Group"/>
            <p:cNvGrpSpPr/>
            <p:nvPr/>
          </p:nvGrpSpPr>
          <p:grpSpPr>
            <a:xfrm>
              <a:off x="4158851" y="3394613"/>
              <a:ext cx="406929" cy="1110285"/>
              <a:chOff x="0" y="0"/>
              <a:chExt cx="406927" cy="1110284"/>
            </a:xfrm>
          </p:grpSpPr>
          <p:sp>
            <p:nvSpPr>
              <p:cNvPr id="165" name="Gerade Verbindung mit Pfeil 16"/>
              <p:cNvSpPr/>
              <p:nvPr/>
            </p:nvSpPr>
            <p:spPr>
              <a:xfrm flipH="1" flipV="1">
                <a:off x="0" y="0"/>
                <a:ext cx="406928" cy="1110285"/>
              </a:xfrm>
              <a:prstGeom prst="line">
                <a:avLst/>
              </a:prstGeom>
              <a:noFill/>
              <a:ln w="38100" cap="flat">
                <a:solidFill>
                  <a:srgbClr val="5698D3"/>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166" name="Textfeld 20"/>
              <p:cNvSpPr txBox="1"/>
              <p:nvPr/>
            </p:nvSpPr>
            <p:spPr>
              <a:xfrm>
                <a:off x="100643" y="338592"/>
                <a:ext cx="215539" cy="37084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Y</a:t>
                </a:r>
              </a:p>
            </p:txBody>
          </p:sp>
        </p:grpSp>
        <p:grpSp>
          <p:nvGrpSpPr>
            <p:cNvPr id="170" name="Gruppieren 10"/>
            <p:cNvGrpSpPr/>
            <p:nvPr/>
          </p:nvGrpSpPr>
          <p:grpSpPr>
            <a:xfrm>
              <a:off x="2116671" y="4414915"/>
              <a:ext cx="1995716" cy="370841"/>
              <a:chOff x="0" y="38099"/>
              <a:chExt cx="1995714" cy="370840"/>
            </a:xfrm>
          </p:grpSpPr>
          <p:sp>
            <p:nvSpPr>
              <p:cNvPr id="168" name="Gerade Verbindung mit Pfeil 14"/>
              <p:cNvSpPr/>
              <p:nvPr/>
            </p:nvSpPr>
            <p:spPr>
              <a:xfrm flipV="1">
                <a:off x="0" y="221586"/>
                <a:ext cx="1995715" cy="2"/>
              </a:xfrm>
              <a:prstGeom prst="line">
                <a:avLst/>
              </a:prstGeom>
              <a:noFill/>
              <a:ln w="38100" cap="flat">
                <a:solidFill>
                  <a:srgbClr val="5698D3"/>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169" name="Textfeld 21"/>
              <p:cNvSpPr txBox="1"/>
              <p:nvPr/>
            </p:nvSpPr>
            <p:spPr>
              <a:xfrm>
                <a:off x="876174" y="38100"/>
                <a:ext cx="222794" cy="37084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X</a:t>
                </a:r>
              </a:p>
            </p:txBody>
          </p:sp>
        </p:grpSp>
      </p:grpSp>
      <p:sp>
        <p:nvSpPr>
          <p:cNvPr id="172" name="Rechteck 31"/>
          <p:cNvSpPr txBox="1"/>
          <p:nvPr/>
        </p:nvSpPr>
        <p:spPr>
          <a:xfrm>
            <a:off x="2285999" y="6355057"/>
            <a:ext cx="138886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100">
                <a:solidFill>
                  <a:srgbClr val="A6A6A6"/>
                </a:solidFill>
                <a:latin typeface="Gill Sans"/>
                <a:ea typeface="Gill Sans"/>
                <a:cs typeface="Gill Sans"/>
                <a:sym typeface="Gill Sans"/>
              </a:defRPr>
            </a:lvl1pPr>
          </a:lstStyle>
          <a:p>
            <a:pPr/>
            <a:r>
              <a:t>https://3dprinting.com/</a:t>
            </a:r>
          </a:p>
        </p:txBody>
      </p:sp>
      <p:sp>
        <p:nvSpPr>
          <p:cNvPr id="173" name="Textfeld 32"/>
          <p:cNvSpPr txBox="1"/>
          <p:nvPr/>
        </p:nvSpPr>
        <p:spPr>
          <a:xfrm>
            <a:off x="1479964" y="295937"/>
            <a:ext cx="3308274"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600">
                <a:latin typeface="Gill Sans"/>
                <a:ea typeface="Gill Sans"/>
                <a:cs typeface="Gill Sans"/>
                <a:sym typeface="Gill Sans"/>
              </a:defRPr>
            </a:lvl1pPr>
          </a:lstStyle>
          <a:p>
            <a:pPr/>
            <a:r>
              <a:t>Macroscale 3D Printing </a:t>
            </a:r>
          </a:p>
        </p:txBody>
      </p:sp>
      <p:sp>
        <p:nvSpPr>
          <p:cNvPr id="174" name="Textfeld 32"/>
          <p:cNvSpPr txBox="1"/>
          <p:nvPr/>
        </p:nvSpPr>
        <p:spPr>
          <a:xfrm>
            <a:off x="5184052" y="295937"/>
            <a:ext cx="6545782"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600">
                <a:solidFill>
                  <a:srgbClr val="800000"/>
                </a:solidFill>
                <a:latin typeface="Gill Sans"/>
                <a:ea typeface="Gill Sans"/>
                <a:cs typeface="Gill Sans"/>
                <a:sym typeface="Gill Sans"/>
              </a:defRPr>
            </a:lvl1pPr>
          </a:lstStyle>
          <a:p>
            <a:pPr/>
            <a:r>
              <a:t>DNA-based 2D Printing by 2021? (3.5 nm pitch)</a:t>
            </a:r>
          </a:p>
        </p:txBody>
      </p:sp>
      <p:pic>
        <p:nvPicPr>
          <p:cNvPr id="175" name="Screen Shot 2018-06-20 at 6.55.33 PM.png" descr="Screen Shot 2018-06-20 at 6.55.33 PM.png"/>
          <p:cNvPicPr>
            <a:picLocks noChangeAspect="1"/>
          </p:cNvPicPr>
          <p:nvPr/>
        </p:nvPicPr>
        <p:blipFill>
          <a:blip r:embed="rId3">
            <a:extLst/>
          </a:blip>
          <a:stretch>
            <a:fillRect/>
          </a:stretch>
        </p:blipFill>
        <p:spPr>
          <a:xfrm>
            <a:off x="5676693" y="952421"/>
            <a:ext cx="5421332" cy="56731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a:extLst/>
          </a:blip>
          <a:srcRect l="0" t="57005" r="0" b="40344"/>
          <a:stretch>
            <a:fillRect/>
          </a:stretch>
        </p:blipFill>
        <p:spPr>
          <a:xfrm>
            <a:off x="362049" y="2298402"/>
            <a:ext cx="11467998" cy="2261128"/>
          </a:xfrm>
          <a:prstGeom prst="rect">
            <a:avLst/>
          </a:prstGeom>
          <a:ln w="12700">
            <a:miter lim="400000"/>
          </a:ln>
        </p:spPr>
      </p:pic>
      <p:grpSp>
        <p:nvGrpSpPr>
          <p:cNvPr id="584" name="Group"/>
          <p:cNvGrpSpPr/>
          <p:nvPr/>
        </p:nvGrpSpPr>
        <p:grpSpPr>
          <a:xfrm>
            <a:off x="317063" y="107897"/>
            <a:ext cx="9576981" cy="5094024"/>
            <a:chOff x="0" y="0"/>
            <a:chExt cx="9576979" cy="5094023"/>
          </a:xfrm>
        </p:grpSpPr>
        <p:grpSp>
          <p:nvGrpSpPr>
            <p:cNvPr id="582" name="Group"/>
            <p:cNvGrpSpPr/>
            <p:nvPr/>
          </p:nvGrpSpPr>
          <p:grpSpPr>
            <a:xfrm>
              <a:off x="8840059" y="4668352"/>
              <a:ext cx="736921" cy="425672"/>
              <a:chOff x="0" y="0"/>
              <a:chExt cx="736919" cy="425670"/>
            </a:xfrm>
          </p:grpSpPr>
          <p:sp>
            <p:nvSpPr>
              <p:cNvPr id="58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8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8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8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7" name="Image" descr="Image"/>
          <p:cNvPicPr>
            <a:picLocks noChangeAspect="1"/>
          </p:cNvPicPr>
          <p:nvPr/>
        </p:nvPicPr>
        <p:blipFill>
          <a:blip r:embed="rId2">
            <a:extLst/>
          </a:blip>
          <a:srcRect l="0" t="59690" r="0" b="37659"/>
          <a:stretch>
            <a:fillRect/>
          </a:stretch>
        </p:blipFill>
        <p:spPr>
          <a:xfrm>
            <a:off x="362049" y="2298402"/>
            <a:ext cx="11467998" cy="2261128"/>
          </a:xfrm>
          <a:prstGeom prst="rect">
            <a:avLst/>
          </a:prstGeom>
          <a:ln w="12700">
            <a:miter lim="400000"/>
          </a:ln>
        </p:spPr>
      </p:pic>
      <p:grpSp>
        <p:nvGrpSpPr>
          <p:cNvPr id="592" name="Group"/>
          <p:cNvGrpSpPr/>
          <p:nvPr/>
        </p:nvGrpSpPr>
        <p:grpSpPr>
          <a:xfrm>
            <a:off x="317063" y="107897"/>
            <a:ext cx="9576981" cy="5094024"/>
            <a:chOff x="0" y="0"/>
            <a:chExt cx="9576979" cy="5094023"/>
          </a:xfrm>
        </p:grpSpPr>
        <p:grpSp>
          <p:nvGrpSpPr>
            <p:cNvPr id="590" name="Group"/>
            <p:cNvGrpSpPr/>
            <p:nvPr/>
          </p:nvGrpSpPr>
          <p:grpSpPr>
            <a:xfrm>
              <a:off x="8840059" y="4668352"/>
              <a:ext cx="736921" cy="425672"/>
              <a:chOff x="0" y="0"/>
              <a:chExt cx="736919" cy="425670"/>
            </a:xfrm>
          </p:grpSpPr>
          <p:sp>
            <p:nvSpPr>
              <p:cNvPr id="588"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89"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91"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593"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5" name="Image" descr="Image"/>
          <p:cNvPicPr>
            <a:picLocks noChangeAspect="1"/>
          </p:cNvPicPr>
          <p:nvPr/>
        </p:nvPicPr>
        <p:blipFill>
          <a:blip r:embed="rId2">
            <a:extLst/>
          </a:blip>
          <a:srcRect l="0" t="62375" r="0" b="34973"/>
          <a:stretch>
            <a:fillRect/>
          </a:stretch>
        </p:blipFill>
        <p:spPr>
          <a:xfrm>
            <a:off x="362049" y="2298405"/>
            <a:ext cx="11467998" cy="2261128"/>
          </a:xfrm>
          <a:prstGeom prst="rect">
            <a:avLst/>
          </a:prstGeom>
          <a:ln w="12700">
            <a:miter lim="400000"/>
          </a:ln>
        </p:spPr>
      </p:pic>
      <p:grpSp>
        <p:nvGrpSpPr>
          <p:cNvPr id="600" name="Group"/>
          <p:cNvGrpSpPr/>
          <p:nvPr/>
        </p:nvGrpSpPr>
        <p:grpSpPr>
          <a:xfrm>
            <a:off x="317063" y="107897"/>
            <a:ext cx="9576981" cy="5094024"/>
            <a:chOff x="0" y="0"/>
            <a:chExt cx="9576979" cy="5094023"/>
          </a:xfrm>
        </p:grpSpPr>
        <p:grpSp>
          <p:nvGrpSpPr>
            <p:cNvPr id="598" name="Group"/>
            <p:cNvGrpSpPr/>
            <p:nvPr/>
          </p:nvGrpSpPr>
          <p:grpSpPr>
            <a:xfrm>
              <a:off x="8840059" y="4668352"/>
              <a:ext cx="736921" cy="425672"/>
              <a:chOff x="0" y="0"/>
              <a:chExt cx="736919" cy="425670"/>
            </a:xfrm>
          </p:grpSpPr>
          <p:sp>
            <p:nvSpPr>
              <p:cNvPr id="596"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597"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599"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01"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3" name="Image" descr="Image"/>
          <p:cNvPicPr>
            <a:picLocks noChangeAspect="1"/>
          </p:cNvPicPr>
          <p:nvPr/>
        </p:nvPicPr>
        <p:blipFill>
          <a:blip r:embed="rId2">
            <a:extLst/>
          </a:blip>
          <a:srcRect l="0" t="65070" r="0" b="32279"/>
          <a:stretch>
            <a:fillRect/>
          </a:stretch>
        </p:blipFill>
        <p:spPr>
          <a:xfrm>
            <a:off x="362049" y="2298402"/>
            <a:ext cx="11467998" cy="2261128"/>
          </a:xfrm>
          <a:prstGeom prst="rect">
            <a:avLst/>
          </a:prstGeom>
          <a:ln w="12700">
            <a:miter lim="400000"/>
          </a:ln>
        </p:spPr>
      </p:pic>
      <p:grpSp>
        <p:nvGrpSpPr>
          <p:cNvPr id="608" name="Group"/>
          <p:cNvGrpSpPr/>
          <p:nvPr/>
        </p:nvGrpSpPr>
        <p:grpSpPr>
          <a:xfrm>
            <a:off x="317063" y="107897"/>
            <a:ext cx="9576981" cy="5094024"/>
            <a:chOff x="0" y="0"/>
            <a:chExt cx="9576979" cy="5094023"/>
          </a:xfrm>
        </p:grpSpPr>
        <p:grpSp>
          <p:nvGrpSpPr>
            <p:cNvPr id="606" name="Group"/>
            <p:cNvGrpSpPr/>
            <p:nvPr/>
          </p:nvGrpSpPr>
          <p:grpSpPr>
            <a:xfrm>
              <a:off x="8840059" y="4668352"/>
              <a:ext cx="736921" cy="425672"/>
              <a:chOff x="0" y="0"/>
              <a:chExt cx="736919" cy="425670"/>
            </a:xfrm>
          </p:grpSpPr>
          <p:sp>
            <p:nvSpPr>
              <p:cNvPr id="604"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05"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07"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09"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1" name="Image" descr="Image"/>
          <p:cNvPicPr>
            <a:picLocks noChangeAspect="1"/>
          </p:cNvPicPr>
          <p:nvPr/>
        </p:nvPicPr>
        <p:blipFill>
          <a:blip r:embed="rId2">
            <a:extLst/>
          </a:blip>
          <a:srcRect l="0" t="67755" r="0" b="29594"/>
          <a:stretch>
            <a:fillRect/>
          </a:stretch>
        </p:blipFill>
        <p:spPr>
          <a:xfrm>
            <a:off x="362049" y="2298402"/>
            <a:ext cx="11467998" cy="2261128"/>
          </a:xfrm>
          <a:prstGeom prst="rect">
            <a:avLst/>
          </a:prstGeom>
          <a:ln w="12700">
            <a:miter lim="400000"/>
          </a:ln>
        </p:spPr>
      </p:pic>
      <p:grpSp>
        <p:nvGrpSpPr>
          <p:cNvPr id="616" name="Group"/>
          <p:cNvGrpSpPr/>
          <p:nvPr/>
        </p:nvGrpSpPr>
        <p:grpSpPr>
          <a:xfrm>
            <a:off x="317063" y="107897"/>
            <a:ext cx="9576981" cy="5094024"/>
            <a:chOff x="0" y="0"/>
            <a:chExt cx="9576979" cy="5094023"/>
          </a:xfrm>
        </p:grpSpPr>
        <p:grpSp>
          <p:nvGrpSpPr>
            <p:cNvPr id="614" name="Group"/>
            <p:cNvGrpSpPr/>
            <p:nvPr/>
          </p:nvGrpSpPr>
          <p:grpSpPr>
            <a:xfrm>
              <a:off x="8840059" y="4668352"/>
              <a:ext cx="736921" cy="425672"/>
              <a:chOff x="0" y="0"/>
              <a:chExt cx="736919" cy="425670"/>
            </a:xfrm>
          </p:grpSpPr>
          <p:sp>
            <p:nvSpPr>
              <p:cNvPr id="612"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13"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15"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17"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9" name="Image" descr="Image"/>
          <p:cNvPicPr>
            <a:picLocks noChangeAspect="1"/>
          </p:cNvPicPr>
          <p:nvPr/>
        </p:nvPicPr>
        <p:blipFill>
          <a:blip r:embed="rId2">
            <a:extLst/>
          </a:blip>
          <a:srcRect l="0" t="70440" r="0" b="26908"/>
          <a:stretch>
            <a:fillRect/>
          </a:stretch>
        </p:blipFill>
        <p:spPr>
          <a:xfrm>
            <a:off x="362049" y="2298402"/>
            <a:ext cx="11467998" cy="2261128"/>
          </a:xfrm>
          <a:prstGeom prst="rect">
            <a:avLst/>
          </a:prstGeom>
          <a:ln w="12700">
            <a:miter lim="400000"/>
          </a:ln>
        </p:spPr>
      </p:pic>
      <p:grpSp>
        <p:nvGrpSpPr>
          <p:cNvPr id="624" name="Group"/>
          <p:cNvGrpSpPr/>
          <p:nvPr/>
        </p:nvGrpSpPr>
        <p:grpSpPr>
          <a:xfrm>
            <a:off x="317063" y="107897"/>
            <a:ext cx="9576981" cy="5094024"/>
            <a:chOff x="0" y="0"/>
            <a:chExt cx="9576979" cy="5094023"/>
          </a:xfrm>
        </p:grpSpPr>
        <p:grpSp>
          <p:nvGrpSpPr>
            <p:cNvPr id="622" name="Group"/>
            <p:cNvGrpSpPr/>
            <p:nvPr/>
          </p:nvGrpSpPr>
          <p:grpSpPr>
            <a:xfrm>
              <a:off x="8840059" y="4668352"/>
              <a:ext cx="736921" cy="425672"/>
              <a:chOff x="0" y="0"/>
              <a:chExt cx="736919" cy="425670"/>
            </a:xfrm>
          </p:grpSpPr>
          <p:sp>
            <p:nvSpPr>
              <p:cNvPr id="62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2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2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2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7" name="Image" descr="Image"/>
          <p:cNvPicPr>
            <a:picLocks noChangeAspect="1"/>
          </p:cNvPicPr>
          <p:nvPr/>
        </p:nvPicPr>
        <p:blipFill>
          <a:blip r:embed="rId2">
            <a:extLst/>
          </a:blip>
          <a:srcRect l="0" t="73135" r="0" b="24214"/>
          <a:stretch>
            <a:fillRect/>
          </a:stretch>
        </p:blipFill>
        <p:spPr>
          <a:xfrm>
            <a:off x="362049" y="2298402"/>
            <a:ext cx="11467998" cy="2261128"/>
          </a:xfrm>
          <a:prstGeom prst="rect">
            <a:avLst/>
          </a:prstGeom>
          <a:ln w="12700">
            <a:miter lim="400000"/>
          </a:ln>
        </p:spPr>
      </p:pic>
      <p:grpSp>
        <p:nvGrpSpPr>
          <p:cNvPr id="632" name="Group"/>
          <p:cNvGrpSpPr/>
          <p:nvPr/>
        </p:nvGrpSpPr>
        <p:grpSpPr>
          <a:xfrm>
            <a:off x="317063" y="107897"/>
            <a:ext cx="9576981" cy="5094024"/>
            <a:chOff x="0" y="0"/>
            <a:chExt cx="9576979" cy="5094023"/>
          </a:xfrm>
        </p:grpSpPr>
        <p:grpSp>
          <p:nvGrpSpPr>
            <p:cNvPr id="630" name="Group"/>
            <p:cNvGrpSpPr/>
            <p:nvPr/>
          </p:nvGrpSpPr>
          <p:grpSpPr>
            <a:xfrm>
              <a:off x="8840059" y="4668352"/>
              <a:ext cx="736921" cy="425672"/>
              <a:chOff x="0" y="0"/>
              <a:chExt cx="736919" cy="425670"/>
            </a:xfrm>
          </p:grpSpPr>
          <p:sp>
            <p:nvSpPr>
              <p:cNvPr id="628"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29"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31"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33"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5" name="Image" descr="Image"/>
          <p:cNvPicPr>
            <a:picLocks noChangeAspect="1"/>
          </p:cNvPicPr>
          <p:nvPr/>
        </p:nvPicPr>
        <p:blipFill>
          <a:blip r:embed="rId2">
            <a:extLst/>
          </a:blip>
          <a:srcRect l="0" t="75820" r="0" b="21529"/>
          <a:stretch>
            <a:fillRect/>
          </a:stretch>
        </p:blipFill>
        <p:spPr>
          <a:xfrm>
            <a:off x="362049" y="2298402"/>
            <a:ext cx="11467998" cy="2261128"/>
          </a:xfrm>
          <a:prstGeom prst="rect">
            <a:avLst/>
          </a:prstGeom>
          <a:ln w="12700">
            <a:miter lim="400000"/>
          </a:ln>
        </p:spPr>
      </p:pic>
      <p:grpSp>
        <p:nvGrpSpPr>
          <p:cNvPr id="640" name="Group"/>
          <p:cNvGrpSpPr/>
          <p:nvPr/>
        </p:nvGrpSpPr>
        <p:grpSpPr>
          <a:xfrm>
            <a:off x="317063" y="107897"/>
            <a:ext cx="9576981" cy="5094024"/>
            <a:chOff x="0" y="0"/>
            <a:chExt cx="9576979" cy="5094023"/>
          </a:xfrm>
        </p:grpSpPr>
        <p:grpSp>
          <p:nvGrpSpPr>
            <p:cNvPr id="638" name="Group"/>
            <p:cNvGrpSpPr/>
            <p:nvPr/>
          </p:nvGrpSpPr>
          <p:grpSpPr>
            <a:xfrm>
              <a:off x="8840059" y="4668352"/>
              <a:ext cx="736921" cy="425672"/>
              <a:chOff x="0" y="0"/>
              <a:chExt cx="736919" cy="425670"/>
            </a:xfrm>
          </p:grpSpPr>
          <p:sp>
            <p:nvSpPr>
              <p:cNvPr id="636"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37"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39"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41"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3" name="Image" descr="Image"/>
          <p:cNvPicPr>
            <a:picLocks noChangeAspect="1"/>
          </p:cNvPicPr>
          <p:nvPr/>
        </p:nvPicPr>
        <p:blipFill>
          <a:blip r:embed="rId2">
            <a:extLst/>
          </a:blip>
          <a:srcRect l="0" t="78506" r="0" b="18843"/>
          <a:stretch>
            <a:fillRect/>
          </a:stretch>
        </p:blipFill>
        <p:spPr>
          <a:xfrm>
            <a:off x="362049" y="2298402"/>
            <a:ext cx="11467998" cy="2261128"/>
          </a:xfrm>
          <a:prstGeom prst="rect">
            <a:avLst/>
          </a:prstGeom>
          <a:ln w="12700">
            <a:miter lim="400000"/>
          </a:ln>
        </p:spPr>
      </p:pic>
      <p:grpSp>
        <p:nvGrpSpPr>
          <p:cNvPr id="648" name="Group"/>
          <p:cNvGrpSpPr/>
          <p:nvPr/>
        </p:nvGrpSpPr>
        <p:grpSpPr>
          <a:xfrm>
            <a:off x="317063" y="107897"/>
            <a:ext cx="9576981" cy="5094024"/>
            <a:chOff x="0" y="0"/>
            <a:chExt cx="9576979" cy="5094023"/>
          </a:xfrm>
        </p:grpSpPr>
        <p:grpSp>
          <p:nvGrpSpPr>
            <p:cNvPr id="646" name="Group"/>
            <p:cNvGrpSpPr/>
            <p:nvPr/>
          </p:nvGrpSpPr>
          <p:grpSpPr>
            <a:xfrm>
              <a:off x="8840059" y="4668352"/>
              <a:ext cx="736921" cy="425672"/>
              <a:chOff x="0" y="0"/>
              <a:chExt cx="736919" cy="425670"/>
            </a:xfrm>
          </p:grpSpPr>
          <p:sp>
            <p:nvSpPr>
              <p:cNvPr id="644"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45"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47"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49"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1" name="Image" descr="Image"/>
          <p:cNvPicPr>
            <a:picLocks noChangeAspect="1"/>
          </p:cNvPicPr>
          <p:nvPr/>
        </p:nvPicPr>
        <p:blipFill>
          <a:blip r:embed="rId2">
            <a:extLst/>
          </a:blip>
          <a:srcRect l="0" t="81191" r="0" b="16158"/>
          <a:stretch>
            <a:fillRect/>
          </a:stretch>
        </p:blipFill>
        <p:spPr>
          <a:xfrm>
            <a:off x="362049" y="2298402"/>
            <a:ext cx="11467998" cy="2261128"/>
          </a:xfrm>
          <a:prstGeom prst="rect">
            <a:avLst/>
          </a:prstGeom>
          <a:ln w="12700">
            <a:miter lim="400000"/>
          </a:ln>
        </p:spPr>
      </p:pic>
      <p:grpSp>
        <p:nvGrpSpPr>
          <p:cNvPr id="656" name="Group"/>
          <p:cNvGrpSpPr/>
          <p:nvPr/>
        </p:nvGrpSpPr>
        <p:grpSpPr>
          <a:xfrm>
            <a:off x="317063" y="107897"/>
            <a:ext cx="9576981" cy="5094024"/>
            <a:chOff x="0" y="0"/>
            <a:chExt cx="9576979" cy="5094023"/>
          </a:xfrm>
        </p:grpSpPr>
        <p:grpSp>
          <p:nvGrpSpPr>
            <p:cNvPr id="654" name="Group"/>
            <p:cNvGrpSpPr/>
            <p:nvPr/>
          </p:nvGrpSpPr>
          <p:grpSpPr>
            <a:xfrm>
              <a:off x="8840059" y="4668352"/>
              <a:ext cx="736921" cy="425672"/>
              <a:chOff x="0" y="0"/>
              <a:chExt cx="736919" cy="425670"/>
            </a:xfrm>
          </p:grpSpPr>
          <p:sp>
            <p:nvSpPr>
              <p:cNvPr id="652"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53"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55"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57"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080214stamp.mov" descr="080214stamp.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57960" y="-499530"/>
            <a:ext cx="10476080" cy="7857060"/>
          </a:xfrm>
          <a:prstGeom prst="rect">
            <a:avLst/>
          </a:prstGeom>
          <a:ln w="12700">
            <a:miter lim="400000"/>
          </a:ln>
        </p:spPr>
      </p:pic>
      <p:grpSp>
        <p:nvGrpSpPr>
          <p:cNvPr id="183" name="Group"/>
          <p:cNvGrpSpPr/>
          <p:nvPr/>
        </p:nvGrpSpPr>
        <p:grpSpPr>
          <a:xfrm>
            <a:off x="6276038" y="2164226"/>
            <a:ext cx="3761451" cy="2765402"/>
            <a:chOff x="221810" y="398859"/>
            <a:chExt cx="3761450" cy="2765401"/>
          </a:xfrm>
        </p:grpSpPr>
        <p:grpSp>
          <p:nvGrpSpPr>
            <p:cNvPr id="181" name="Group"/>
            <p:cNvGrpSpPr/>
            <p:nvPr/>
          </p:nvGrpSpPr>
          <p:grpSpPr>
            <a:xfrm>
              <a:off x="419893" y="398859"/>
              <a:ext cx="3563368" cy="2765403"/>
              <a:chOff x="419893" y="398859"/>
              <a:chExt cx="3563366" cy="2765401"/>
            </a:xfrm>
          </p:grpSpPr>
          <p:pic>
            <p:nvPicPr>
              <p:cNvPr id="178" name="twosmileys-topo-tilted2.jpg" descr="twosmileys-topo-tilted2.jpg"/>
              <p:cNvPicPr>
                <a:picLocks noChangeAspect="1"/>
              </p:cNvPicPr>
              <p:nvPr/>
            </p:nvPicPr>
            <p:blipFill>
              <a:blip r:embed="rId6">
                <a:extLst/>
              </a:blip>
              <a:srcRect l="9866" t="11714" r="6513" b="18811"/>
              <a:stretch>
                <a:fillRect/>
              </a:stretch>
            </p:blipFill>
            <p:spPr>
              <a:xfrm>
                <a:off x="419893" y="398859"/>
                <a:ext cx="3558779" cy="2365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59" y="0"/>
                    </a:moveTo>
                    <a:lnTo>
                      <a:pt x="8113" y="192"/>
                    </a:lnTo>
                    <a:lnTo>
                      <a:pt x="7944" y="290"/>
                    </a:lnTo>
                    <a:lnTo>
                      <a:pt x="7725" y="341"/>
                    </a:lnTo>
                    <a:lnTo>
                      <a:pt x="7405" y="344"/>
                    </a:lnTo>
                    <a:lnTo>
                      <a:pt x="6935" y="304"/>
                    </a:lnTo>
                    <a:lnTo>
                      <a:pt x="6583" y="279"/>
                    </a:lnTo>
                    <a:lnTo>
                      <a:pt x="6306" y="268"/>
                    </a:lnTo>
                    <a:lnTo>
                      <a:pt x="6082" y="315"/>
                    </a:lnTo>
                    <a:lnTo>
                      <a:pt x="6106" y="453"/>
                    </a:lnTo>
                    <a:lnTo>
                      <a:pt x="6039" y="598"/>
                    </a:lnTo>
                    <a:lnTo>
                      <a:pt x="5909" y="714"/>
                    </a:lnTo>
                    <a:lnTo>
                      <a:pt x="5745" y="761"/>
                    </a:lnTo>
                    <a:lnTo>
                      <a:pt x="5526" y="819"/>
                    </a:lnTo>
                    <a:lnTo>
                      <a:pt x="5292" y="953"/>
                    </a:lnTo>
                    <a:lnTo>
                      <a:pt x="5008" y="1113"/>
                    </a:lnTo>
                    <a:lnTo>
                      <a:pt x="4671" y="1232"/>
                    </a:lnTo>
                    <a:lnTo>
                      <a:pt x="4230" y="1421"/>
                    </a:lnTo>
                    <a:lnTo>
                      <a:pt x="3693" y="1808"/>
                    </a:lnTo>
                    <a:lnTo>
                      <a:pt x="3047" y="2403"/>
                    </a:lnTo>
                    <a:lnTo>
                      <a:pt x="2274" y="3226"/>
                    </a:lnTo>
                    <a:lnTo>
                      <a:pt x="1826" y="3722"/>
                    </a:lnTo>
                    <a:lnTo>
                      <a:pt x="1414" y="4175"/>
                    </a:lnTo>
                    <a:lnTo>
                      <a:pt x="1110" y="4563"/>
                    </a:lnTo>
                    <a:lnTo>
                      <a:pt x="923" y="4914"/>
                    </a:lnTo>
                    <a:lnTo>
                      <a:pt x="855" y="5121"/>
                    </a:lnTo>
                    <a:lnTo>
                      <a:pt x="747" y="5451"/>
                    </a:lnTo>
                    <a:lnTo>
                      <a:pt x="614" y="5857"/>
                    </a:lnTo>
                    <a:lnTo>
                      <a:pt x="470" y="6295"/>
                    </a:lnTo>
                    <a:lnTo>
                      <a:pt x="330" y="6748"/>
                    </a:lnTo>
                    <a:lnTo>
                      <a:pt x="219" y="7176"/>
                    </a:lnTo>
                    <a:lnTo>
                      <a:pt x="147" y="7535"/>
                    </a:lnTo>
                    <a:lnTo>
                      <a:pt x="123" y="7785"/>
                    </a:lnTo>
                    <a:lnTo>
                      <a:pt x="92" y="8687"/>
                    </a:lnTo>
                    <a:lnTo>
                      <a:pt x="0" y="9401"/>
                    </a:lnTo>
                    <a:lnTo>
                      <a:pt x="5" y="9673"/>
                    </a:lnTo>
                    <a:lnTo>
                      <a:pt x="207" y="9898"/>
                    </a:lnTo>
                    <a:lnTo>
                      <a:pt x="419" y="10133"/>
                    </a:lnTo>
                    <a:lnTo>
                      <a:pt x="422" y="10474"/>
                    </a:lnTo>
                    <a:lnTo>
                      <a:pt x="410" y="10760"/>
                    </a:lnTo>
                    <a:lnTo>
                      <a:pt x="460" y="10927"/>
                    </a:lnTo>
                    <a:lnTo>
                      <a:pt x="525" y="11094"/>
                    </a:lnTo>
                    <a:lnTo>
                      <a:pt x="552" y="11380"/>
                    </a:lnTo>
                    <a:lnTo>
                      <a:pt x="624" y="11739"/>
                    </a:lnTo>
                    <a:lnTo>
                      <a:pt x="807" y="12076"/>
                    </a:lnTo>
                    <a:lnTo>
                      <a:pt x="1055" y="12322"/>
                    </a:lnTo>
                    <a:lnTo>
                      <a:pt x="1318" y="12420"/>
                    </a:lnTo>
                    <a:lnTo>
                      <a:pt x="1546" y="12503"/>
                    </a:lnTo>
                    <a:lnTo>
                      <a:pt x="1739" y="12724"/>
                    </a:lnTo>
                    <a:lnTo>
                      <a:pt x="1867" y="13032"/>
                    </a:lnTo>
                    <a:lnTo>
                      <a:pt x="1905" y="13384"/>
                    </a:lnTo>
                    <a:lnTo>
                      <a:pt x="1908" y="13587"/>
                    </a:lnTo>
                    <a:lnTo>
                      <a:pt x="1958" y="13743"/>
                    </a:lnTo>
                    <a:lnTo>
                      <a:pt x="2074" y="13891"/>
                    </a:lnTo>
                    <a:lnTo>
                      <a:pt x="2274" y="14065"/>
                    </a:lnTo>
                    <a:lnTo>
                      <a:pt x="2498" y="14232"/>
                    </a:lnTo>
                    <a:lnTo>
                      <a:pt x="2695" y="14312"/>
                    </a:lnTo>
                    <a:lnTo>
                      <a:pt x="2929" y="14326"/>
                    </a:lnTo>
                    <a:lnTo>
                      <a:pt x="3264" y="14290"/>
                    </a:lnTo>
                    <a:lnTo>
                      <a:pt x="3758" y="14218"/>
                    </a:lnTo>
                    <a:lnTo>
                      <a:pt x="4100" y="14174"/>
                    </a:lnTo>
                    <a:lnTo>
                      <a:pt x="4302" y="14105"/>
                    </a:lnTo>
                    <a:lnTo>
                      <a:pt x="4466" y="13978"/>
                    </a:lnTo>
                    <a:lnTo>
                      <a:pt x="4753" y="13848"/>
                    </a:lnTo>
                    <a:lnTo>
                      <a:pt x="5280" y="13783"/>
                    </a:lnTo>
                    <a:lnTo>
                      <a:pt x="5627" y="13757"/>
                    </a:lnTo>
                    <a:lnTo>
                      <a:pt x="5870" y="13707"/>
                    </a:lnTo>
                    <a:lnTo>
                      <a:pt x="6049" y="13616"/>
                    </a:lnTo>
                    <a:lnTo>
                      <a:pt x="6193" y="13478"/>
                    </a:lnTo>
                    <a:lnTo>
                      <a:pt x="6477" y="13261"/>
                    </a:lnTo>
                    <a:lnTo>
                      <a:pt x="6870" y="13199"/>
                    </a:lnTo>
                    <a:lnTo>
                      <a:pt x="7243" y="13145"/>
                    </a:lnTo>
                    <a:lnTo>
                      <a:pt x="7419" y="12938"/>
                    </a:lnTo>
                    <a:lnTo>
                      <a:pt x="7595" y="12732"/>
                    </a:lnTo>
                    <a:lnTo>
                      <a:pt x="7978" y="12685"/>
                    </a:lnTo>
                    <a:lnTo>
                      <a:pt x="8361" y="12743"/>
                    </a:lnTo>
                    <a:lnTo>
                      <a:pt x="8645" y="12869"/>
                    </a:lnTo>
                    <a:lnTo>
                      <a:pt x="8766" y="13000"/>
                    </a:lnTo>
                    <a:lnTo>
                      <a:pt x="8833" y="13206"/>
                    </a:lnTo>
                    <a:lnTo>
                      <a:pt x="8865" y="13609"/>
                    </a:lnTo>
                    <a:lnTo>
                      <a:pt x="8881" y="14323"/>
                    </a:lnTo>
                    <a:lnTo>
                      <a:pt x="8896" y="15261"/>
                    </a:lnTo>
                    <a:lnTo>
                      <a:pt x="8913" y="15997"/>
                    </a:lnTo>
                    <a:lnTo>
                      <a:pt x="8930" y="16559"/>
                    </a:lnTo>
                    <a:lnTo>
                      <a:pt x="8949" y="16968"/>
                    </a:lnTo>
                    <a:lnTo>
                      <a:pt x="8973" y="17258"/>
                    </a:lnTo>
                    <a:lnTo>
                      <a:pt x="9007" y="17458"/>
                    </a:lnTo>
                    <a:lnTo>
                      <a:pt x="9048" y="17595"/>
                    </a:lnTo>
                    <a:lnTo>
                      <a:pt x="9098" y="17700"/>
                    </a:lnTo>
                    <a:lnTo>
                      <a:pt x="9204" y="17914"/>
                    </a:lnTo>
                    <a:lnTo>
                      <a:pt x="9248" y="18085"/>
                    </a:lnTo>
                    <a:lnTo>
                      <a:pt x="9370" y="18374"/>
                    </a:lnTo>
                    <a:lnTo>
                      <a:pt x="9474" y="18592"/>
                    </a:lnTo>
                    <a:lnTo>
                      <a:pt x="9551" y="18904"/>
                    </a:lnTo>
                    <a:lnTo>
                      <a:pt x="9662" y="19233"/>
                    </a:lnTo>
                    <a:lnTo>
                      <a:pt x="9939" y="19418"/>
                    </a:lnTo>
                    <a:lnTo>
                      <a:pt x="10192" y="19552"/>
                    </a:lnTo>
                    <a:lnTo>
                      <a:pt x="10324" y="19679"/>
                    </a:lnTo>
                    <a:lnTo>
                      <a:pt x="10445" y="19770"/>
                    </a:lnTo>
                    <a:lnTo>
                      <a:pt x="10664" y="19806"/>
                    </a:lnTo>
                    <a:lnTo>
                      <a:pt x="10881" y="19842"/>
                    </a:lnTo>
                    <a:lnTo>
                      <a:pt x="11025" y="19976"/>
                    </a:lnTo>
                    <a:lnTo>
                      <a:pt x="11124" y="20252"/>
                    </a:lnTo>
                    <a:lnTo>
                      <a:pt x="11201" y="20712"/>
                    </a:lnTo>
                    <a:lnTo>
                      <a:pt x="11273" y="21089"/>
                    </a:lnTo>
                    <a:lnTo>
                      <a:pt x="11389" y="21259"/>
                    </a:lnTo>
                    <a:lnTo>
                      <a:pt x="11606" y="21238"/>
                    </a:lnTo>
                    <a:lnTo>
                      <a:pt x="11972" y="21053"/>
                    </a:lnTo>
                    <a:lnTo>
                      <a:pt x="12319" y="20926"/>
                    </a:lnTo>
                    <a:lnTo>
                      <a:pt x="12642" y="20933"/>
                    </a:lnTo>
                    <a:lnTo>
                      <a:pt x="12909" y="21064"/>
                    </a:lnTo>
                    <a:lnTo>
                      <a:pt x="13094" y="21314"/>
                    </a:lnTo>
                    <a:lnTo>
                      <a:pt x="13205" y="21531"/>
                    </a:lnTo>
                    <a:lnTo>
                      <a:pt x="13306" y="21600"/>
                    </a:lnTo>
                    <a:lnTo>
                      <a:pt x="13422" y="21517"/>
                    </a:lnTo>
                    <a:lnTo>
                      <a:pt x="13581" y="21285"/>
                    </a:lnTo>
                    <a:lnTo>
                      <a:pt x="13858" y="20995"/>
                    </a:lnTo>
                    <a:lnTo>
                      <a:pt x="14337" y="20846"/>
                    </a:lnTo>
                    <a:lnTo>
                      <a:pt x="14747" y="20803"/>
                    </a:lnTo>
                    <a:lnTo>
                      <a:pt x="14964" y="20846"/>
                    </a:lnTo>
                    <a:lnTo>
                      <a:pt x="15149" y="20886"/>
                    </a:lnTo>
                    <a:lnTo>
                      <a:pt x="15255" y="20915"/>
                    </a:lnTo>
                    <a:lnTo>
                      <a:pt x="15354" y="21082"/>
                    </a:lnTo>
                    <a:lnTo>
                      <a:pt x="15498" y="21296"/>
                    </a:lnTo>
                    <a:lnTo>
                      <a:pt x="15710" y="21426"/>
                    </a:lnTo>
                    <a:lnTo>
                      <a:pt x="15922" y="21451"/>
                    </a:lnTo>
                    <a:lnTo>
                      <a:pt x="16060" y="21343"/>
                    </a:lnTo>
                    <a:lnTo>
                      <a:pt x="16113" y="21129"/>
                    </a:lnTo>
                    <a:lnTo>
                      <a:pt x="16134" y="20872"/>
                    </a:lnTo>
                    <a:lnTo>
                      <a:pt x="16185" y="20658"/>
                    </a:lnTo>
                    <a:lnTo>
                      <a:pt x="16308" y="20484"/>
                    </a:lnTo>
                    <a:lnTo>
                      <a:pt x="16457" y="20390"/>
                    </a:lnTo>
                    <a:lnTo>
                      <a:pt x="16592" y="20415"/>
                    </a:lnTo>
                    <a:lnTo>
                      <a:pt x="16732" y="20451"/>
                    </a:lnTo>
                    <a:lnTo>
                      <a:pt x="16893" y="20386"/>
                    </a:lnTo>
                    <a:lnTo>
                      <a:pt x="17028" y="20248"/>
                    </a:lnTo>
                    <a:lnTo>
                      <a:pt x="17083" y="20078"/>
                    </a:lnTo>
                    <a:lnTo>
                      <a:pt x="17115" y="19850"/>
                    </a:lnTo>
                    <a:lnTo>
                      <a:pt x="17223" y="19690"/>
                    </a:lnTo>
                    <a:lnTo>
                      <a:pt x="17421" y="19581"/>
                    </a:lnTo>
                    <a:lnTo>
                      <a:pt x="17724" y="19512"/>
                    </a:lnTo>
                    <a:lnTo>
                      <a:pt x="18090" y="19397"/>
                    </a:lnTo>
                    <a:lnTo>
                      <a:pt x="18314" y="19143"/>
                    </a:lnTo>
                    <a:lnTo>
                      <a:pt x="18538" y="18853"/>
                    </a:lnTo>
                    <a:lnTo>
                      <a:pt x="18861" y="18563"/>
                    </a:lnTo>
                    <a:lnTo>
                      <a:pt x="19201" y="18342"/>
                    </a:lnTo>
                    <a:lnTo>
                      <a:pt x="19471" y="18251"/>
                    </a:lnTo>
                    <a:lnTo>
                      <a:pt x="19620" y="18193"/>
                    </a:lnTo>
                    <a:lnTo>
                      <a:pt x="19598" y="18059"/>
                    </a:lnTo>
                    <a:lnTo>
                      <a:pt x="19521" y="17806"/>
                    </a:lnTo>
                    <a:lnTo>
                      <a:pt x="19425" y="17378"/>
                    </a:lnTo>
                    <a:lnTo>
                      <a:pt x="19526" y="17030"/>
                    </a:lnTo>
                    <a:lnTo>
                      <a:pt x="19675" y="16794"/>
                    </a:lnTo>
                    <a:lnTo>
                      <a:pt x="19830" y="16697"/>
                    </a:lnTo>
                    <a:lnTo>
                      <a:pt x="20090" y="16515"/>
                    </a:lnTo>
                    <a:lnTo>
                      <a:pt x="20241" y="16363"/>
                    </a:lnTo>
                    <a:lnTo>
                      <a:pt x="20465" y="16247"/>
                    </a:lnTo>
                    <a:lnTo>
                      <a:pt x="20771" y="16012"/>
                    </a:lnTo>
                    <a:lnTo>
                      <a:pt x="21075" y="15577"/>
                    </a:lnTo>
                    <a:lnTo>
                      <a:pt x="21294" y="15091"/>
                    </a:lnTo>
                    <a:lnTo>
                      <a:pt x="21345" y="14700"/>
                    </a:lnTo>
                    <a:lnTo>
                      <a:pt x="21260" y="14239"/>
                    </a:lnTo>
                    <a:lnTo>
                      <a:pt x="21246" y="13873"/>
                    </a:lnTo>
                    <a:lnTo>
                      <a:pt x="21299" y="13529"/>
                    </a:lnTo>
                    <a:lnTo>
                      <a:pt x="21427" y="13134"/>
                    </a:lnTo>
                    <a:lnTo>
                      <a:pt x="21549" y="12786"/>
                    </a:lnTo>
                    <a:lnTo>
                      <a:pt x="21600" y="12565"/>
                    </a:lnTo>
                    <a:lnTo>
                      <a:pt x="21586" y="12391"/>
                    </a:lnTo>
                    <a:lnTo>
                      <a:pt x="21513" y="12199"/>
                    </a:lnTo>
                    <a:lnTo>
                      <a:pt x="21436" y="11938"/>
                    </a:lnTo>
                    <a:lnTo>
                      <a:pt x="21446" y="11764"/>
                    </a:lnTo>
                    <a:lnTo>
                      <a:pt x="21489" y="11514"/>
                    </a:lnTo>
                    <a:lnTo>
                      <a:pt x="21489" y="11068"/>
                    </a:lnTo>
                    <a:lnTo>
                      <a:pt x="21402" y="10514"/>
                    </a:lnTo>
                    <a:lnTo>
                      <a:pt x="21121" y="10079"/>
                    </a:lnTo>
                    <a:lnTo>
                      <a:pt x="20897" y="9760"/>
                    </a:lnTo>
                    <a:lnTo>
                      <a:pt x="20832" y="9561"/>
                    </a:lnTo>
                    <a:lnTo>
                      <a:pt x="20786" y="9336"/>
                    </a:lnTo>
                    <a:lnTo>
                      <a:pt x="20615" y="8915"/>
                    </a:lnTo>
                    <a:lnTo>
                      <a:pt x="20374" y="8419"/>
                    </a:lnTo>
                    <a:lnTo>
                      <a:pt x="20121" y="7970"/>
                    </a:lnTo>
                    <a:lnTo>
                      <a:pt x="19748" y="7614"/>
                    </a:lnTo>
                    <a:lnTo>
                      <a:pt x="19225" y="7498"/>
                    </a:lnTo>
                    <a:lnTo>
                      <a:pt x="18945" y="7466"/>
                    </a:lnTo>
                    <a:lnTo>
                      <a:pt x="18733" y="7372"/>
                    </a:lnTo>
                    <a:lnTo>
                      <a:pt x="18613" y="7230"/>
                    </a:lnTo>
                    <a:lnTo>
                      <a:pt x="18599" y="7060"/>
                    </a:lnTo>
                    <a:lnTo>
                      <a:pt x="18577" y="6911"/>
                    </a:lnTo>
                    <a:lnTo>
                      <a:pt x="18444" y="6810"/>
                    </a:lnTo>
                    <a:lnTo>
                      <a:pt x="18244" y="6763"/>
                    </a:lnTo>
                    <a:lnTo>
                      <a:pt x="17948" y="6734"/>
                    </a:lnTo>
                    <a:lnTo>
                      <a:pt x="17592" y="6719"/>
                    </a:lnTo>
                    <a:lnTo>
                      <a:pt x="17204" y="6716"/>
                    </a:lnTo>
                    <a:lnTo>
                      <a:pt x="16816" y="6730"/>
                    </a:lnTo>
                    <a:lnTo>
                      <a:pt x="16460" y="6759"/>
                    </a:lnTo>
                    <a:lnTo>
                      <a:pt x="16166" y="6799"/>
                    </a:lnTo>
                    <a:lnTo>
                      <a:pt x="15963" y="6850"/>
                    </a:lnTo>
                    <a:lnTo>
                      <a:pt x="15542" y="6944"/>
                    </a:lnTo>
                    <a:lnTo>
                      <a:pt x="15062" y="6929"/>
                    </a:lnTo>
                    <a:lnTo>
                      <a:pt x="14778" y="6900"/>
                    </a:lnTo>
                    <a:lnTo>
                      <a:pt x="14532" y="6929"/>
                    </a:lnTo>
                    <a:lnTo>
                      <a:pt x="14272" y="7024"/>
                    </a:lnTo>
                    <a:lnTo>
                      <a:pt x="13945" y="7198"/>
                    </a:lnTo>
                    <a:lnTo>
                      <a:pt x="13436" y="7527"/>
                    </a:lnTo>
                    <a:lnTo>
                      <a:pt x="13070" y="7835"/>
                    </a:lnTo>
                    <a:lnTo>
                      <a:pt x="12748" y="8071"/>
                    </a:lnTo>
                    <a:lnTo>
                      <a:pt x="12297" y="8169"/>
                    </a:lnTo>
                    <a:lnTo>
                      <a:pt x="12010" y="8187"/>
                    </a:lnTo>
                    <a:lnTo>
                      <a:pt x="11856" y="8158"/>
                    </a:lnTo>
                    <a:lnTo>
                      <a:pt x="11786" y="8067"/>
                    </a:lnTo>
                    <a:lnTo>
                      <a:pt x="11758" y="7886"/>
                    </a:lnTo>
                    <a:lnTo>
                      <a:pt x="11712" y="7614"/>
                    </a:lnTo>
                    <a:lnTo>
                      <a:pt x="11644" y="7408"/>
                    </a:lnTo>
                    <a:lnTo>
                      <a:pt x="11625" y="7150"/>
                    </a:lnTo>
                    <a:lnTo>
                      <a:pt x="11712" y="6774"/>
                    </a:lnTo>
                    <a:lnTo>
                      <a:pt x="11856" y="6422"/>
                    </a:lnTo>
                    <a:lnTo>
                      <a:pt x="12018" y="6237"/>
                    </a:lnTo>
                    <a:lnTo>
                      <a:pt x="12121" y="6139"/>
                    </a:lnTo>
                    <a:lnTo>
                      <a:pt x="12088" y="5940"/>
                    </a:lnTo>
                    <a:lnTo>
                      <a:pt x="12008" y="5414"/>
                    </a:lnTo>
                    <a:lnTo>
                      <a:pt x="12131" y="5085"/>
                    </a:lnTo>
                    <a:lnTo>
                      <a:pt x="12213" y="4972"/>
                    </a:lnTo>
                    <a:lnTo>
                      <a:pt x="12167" y="4751"/>
                    </a:lnTo>
                    <a:lnTo>
                      <a:pt x="12114" y="4490"/>
                    </a:lnTo>
                    <a:lnTo>
                      <a:pt x="12121" y="4226"/>
                    </a:lnTo>
                    <a:lnTo>
                      <a:pt x="12100" y="3929"/>
                    </a:lnTo>
                    <a:lnTo>
                      <a:pt x="11955" y="3581"/>
                    </a:lnTo>
                    <a:lnTo>
                      <a:pt x="11796" y="3128"/>
                    </a:lnTo>
                    <a:lnTo>
                      <a:pt x="11994" y="2907"/>
                    </a:lnTo>
                    <a:lnTo>
                      <a:pt x="11941" y="2743"/>
                    </a:lnTo>
                    <a:lnTo>
                      <a:pt x="11815" y="2486"/>
                    </a:lnTo>
                    <a:lnTo>
                      <a:pt x="11623" y="2142"/>
                    </a:lnTo>
                    <a:lnTo>
                      <a:pt x="11360" y="1711"/>
                    </a:lnTo>
                    <a:lnTo>
                      <a:pt x="11148" y="1435"/>
                    </a:lnTo>
                    <a:lnTo>
                      <a:pt x="10941" y="1261"/>
                    </a:lnTo>
                    <a:lnTo>
                      <a:pt x="10690" y="1138"/>
                    </a:lnTo>
                    <a:lnTo>
                      <a:pt x="10331" y="939"/>
                    </a:lnTo>
                    <a:lnTo>
                      <a:pt x="10238" y="699"/>
                    </a:lnTo>
                    <a:lnTo>
                      <a:pt x="10213" y="565"/>
                    </a:lnTo>
                    <a:lnTo>
                      <a:pt x="10127" y="453"/>
                    </a:lnTo>
                    <a:lnTo>
                      <a:pt x="9956" y="344"/>
                    </a:lnTo>
                    <a:lnTo>
                      <a:pt x="9679" y="221"/>
                    </a:lnTo>
                    <a:lnTo>
                      <a:pt x="8759" y="0"/>
                    </a:lnTo>
                    <a:close/>
                    <a:moveTo>
                      <a:pt x="6453" y="2120"/>
                    </a:moveTo>
                    <a:lnTo>
                      <a:pt x="6579" y="2135"/>
                    </a:lnTo>
                    <a:lnTo>
                      <a:pt x="6786" y="2200"/>
                    </a:lnTo>
                    <a:lnTo>
                      <a:pt x="6986" y="2247"/>
                    </a:lnTo>
                    <a:lnTo>
                      <a:pt x="7157" y="2316"/>
                    </a:lnTo>
                    <a:lnTo>
                      <a:pt x="7299" y="2432"/>
                    </a:lnTo>
                    <a:lnTo>
                      <a:pt x="7520" y="2562"/>
                    </a:lnTo>
                    <a:lnTo>
                      <a:pt x="7882" y="2664"/>
                    </a:lnTo>
                    <a:lnTo>
                      <a:pt x="8236" y="2751"/>
                    </a:lnTo>
                    <a:lnTo>
                      <a:pt x="8441" y="2856"/>
                    </a:lnTo>
                    <a:lnTo>
                      <a:pt x="8633" y="2954"/>
                    </a:lnTo>
                    <a:lnTo>
                      <a:pt x="8956" y="3030"/>
                    </a:lnTo>
                    <a:lnTo>
                      <a:pt x="9500" y="3120"/>
                    </a:lnTo>
                    <a:lnTo>
                      <a:pt x="9842" y="3229"/>
                    </a:lnTo>
                    <a:lnTo>
                      <a:pt x="10052" y="3381"/>
                    </a:lnTo>
                    <a:lnTo>
                      <a:pt x="10194" y="3610"/>
                    </a:lnTo>
                    <a:lnTo>
                      <a:pt x="10317" y="3947"/>
                    </a:lnTo>
                    <a:lnTo>
                      <a:pt x="10368" y="4240"/>
                    </a:lnTo>
                    <a:lnTo>
                      <a:pt x="10392" y="4450"/>
                    </a:lnTo>
                    <a:lnTo>
                      <a:pt x="10454" y="4585"/>
                    </a:lnTo>
                    <a:lnTo>
                      <a:pt x="10469" y="4751"/>
                    </a:lnTo>
                    <a:lnTo>
                      <a:pt x="10356" y="5063"/>
                    </a:lnTo>
                    <a:lnTo>
                      <a:pt x="10216" y="5476"/>
                    </a:lnTo>
                    <a:lnTo>
                      <a:pt x="10148" y="5915"/>
                    </a:lnTo>
                    <a:lnTo>
                      <a:pt x="10071" y="6342"/>
                    </a:lnTo>
                    <a:lnTo>
                      <a:pt x="9797" y="6676"/>
                    </a:lnTo>
                    <a:lnTo>
                      <a:pt x="9537" y="6882"/>
                    </a:lnTo>
                    <a:lnTo>
                      <a:pt x="9378" y="6958"/>
                    </a:lnTo>
                    <a:lnTo>
                      <a:pt x="9221" y="6929"/>
                    </a:lnTo>
                    <a:lnTo>
                      <a:pt x="8968" y="6886"/>
                    </a:lnTo>
                    <a:lnTo>
                      <a:pt x="8575" y="6614"/>
                    </a:lnTo>
                    <a:lnTo>
                      <a:pt x="8489" y="5973"/>
                    </a:lnTo>
                    <a:lnTo>
                      <a:pt x="8571" y="5683"/>
                    </a:lnTo>
                    <a:lnTo>
                      <a:pt x="8746" y="5498"/>
                    </a:lnTo>
                    <a:lnTo>
                      <a:pt x="8983" y="5436"/>
                    </a:lnTo>
                    <a:lnTo>
                      <a:pt x="9257" y="5520"/>
                    </a:lnTo>
                    <a:lnTo>
                      <a:pt x="9517" y="5668"/>
                    </a:lnTo>
                    <a:lnTo>
                      <a:pt x="9344" y="5226"/>
                    </a:lnTo>
                    <a:lnTo>
                      <a:pt x="9235" y="4874"/>
                    </a:lnTo>
                    <a:lnTo>
                      <a:pt x="9264" y="4697"/>
                    </a:lnTo>
                    <a:lnTo>
                      <a:pt x="9281" y="4545"/>
                    </a:lnTo>
                    <a:lnTo>
                      <a:pt x="9134" y="4360"/>
                    </a:lnTo>
                    <a:lnTo>
                      <a:pt x="8886" y="4200"/>
                    </a:lnTo>
                    <a:lnTo>
                      <a:pt x="8614" y="4132"/>
                    </a:lnTo>
                    <a:lnTo>
                      <a:pt x="8245" y="4077"/>
                    </a:lnTo>
                    <a:lnTo>
                      <a:pt x="7788" y="3932"/>
                    </a:lnTo>
                    <a:lnTo>
                      <a:pt x="7337" y="3740"/>
                    </a:lnTo>
                    <a:lnTo>
                      <a:pt x="6995" y="3537"/>
                    </a:lnTo>
                    <a:lnTo>
                      <a:pt x="6516" y="3356"/>
                    </a:lnTo>
                    <a:lnTo>
                      <a:pt x="5921" y="3421"/>
                    </a:lnTo>
                    <a:lnTo>
                      <a:pt x="5663" y="3447"/>
                    </a:lnTo>
                    <a:lnTo>
                      <a:pt x="5579" y="3309"/>
                    </a:lnTo>
                    <a:lnTo>
                      <a:pt x="5673" y="3030"/>
                    </a:lnTo>
                    <a:lnTo>
                      <a:pt x="5940" y="2617"/>
                    </a:lnTo>
                    <a:lnTo>
                      <a:pt x="6157" y="2345"/>
                    </a:lnTo>
                    <a:lnTo>
                      <a:pt x="6321" y="2185"/>
                    </a:lnTo>
                    <a:lnTo>
                      <a:pt x="6453" y="2120"/>
                    </a:lnTo>
                    <a:close/>
                    <a:moveTo>
                      <a:pt x="5092" y="3780"/>
                    </a:moveTo>
                    <a:lnTo>
                      <a:pt x="5213" y="3842"/>
                    </a:lnTo>
                    <a:lnTo>
                      <a:pt x="5203" y="3983"/>
                    </a:lnTo>
                    <a:lnTo>
                      <a:pt x="5068" y="4211"/>
                    </a:lnTo>
                    <a:lnTo>
                      <a:pt x="4921" y="4490"/>
                    </a:lnTo>
                    <a:lnTo>
                      <a:pt x="4888" y="4711"/>
                    </a:lnTo>
                    <a:lnTo>
                      <a:pt x="4847" y="4936"/>
                    </a:lnTo>
                    <a:lnTo>
                      <a:pt x="4673" y="5226"/>
                    </a:lnTo>
                    <a:lnTo>
                      <a:pt x="4447" y="5458"/>
                    </a:lnTo>
                    <a:lnTo>
                      <a:pt x="4268" y="5549"/>
                    </a:lnTo>
                    <a:lnTo>
                      <a:pt x="4083" y="5494"/>
                    </a:lnTo>
                    <a:lnTo>
                      <a:pt x="3854" y="5367"/>
                    </a:lnTo>
                    <a:lnTo>
                      <a:pt x="3649" y="5208"/>
                    </a:lnTo>
                    <a:lnTo>
                      <a:pt x="3534" y="5063"/>
                    </a:lnTo>
                    <a:lnTo>
                      <a:pt x="3529" y="4911"/>
                    </a:lnTo>
                    <a:lnTo>
                      <a:pt x="3623" y="4773"/>
                    </a:lnTo>
                    <a:lnTo>
                      <a:pt x="3784" y="4682"/>
                    </a:lnTo>
                    <a:lnTo>
                      <a:pt x="3979" y="4668"/>
                    </a:lnTo>
                    <a:lnTo>
                      <a:pt x="4199" y="4646"/>
                    </a:lnTo>
                    <a:lnTo>
                      <a:pt x="4367" y="4537"/>
                    </a:lnTo>
                    <a:lnTo>
                      <a:pt x="4454" y="4374"/>
                    </a:lnTo>
                    <a:lnTo>
                      <a:pt x="4423" y="4190"/>
                    </a:lnTo>
                    <a:lnTo>
                      <a:pt x="4437" y="3929"/>
                    </a:lnTo>
                    <a:lnTo>
                      <a:pt x="4839" y="3791"/>
                    </a:lnTo>
                    <a:lnTo>
                      <a:pt x="5092" y="3780"/>
                    </a:lnTo>
                    <a:close/>
                    <a:moveTo>
                      <a:pt x="3305" y="7353"/>
                    </a:moveTo>
                    <a:lnTo>
                      <a:pt x="3787" y="7393"/>
                    </a:lnTo>
                    <a:lnTo>
                      <a:pt x="4141" y="7451"/>
                    </a:lnTo>
                    <a:lnTo>
                      <a:pt x="4309" y="7531"/>
                    </a:lnTo>
                    <a:lnTo>
                      <a:pt x="4290" y="7803"/>
                    </a:lnTo>
                    <a:lnTo>
                      <a:pt x="4155" y="8249"/>
                    </a:lnTo>
                    <a:lnTo>
                      <a:pt x="3950" y="8738"/>
                    </a:lnTo>
                    <a:lnTo>
                      <a:pt x="3726" y="9133"/>
                    </a:lnTo>
                    <a:lnTo>
                      <a:pt x="3471" y="9434"/>
                    </a:lnTo>
                    <a:lnTo>
                      <a:pt x="3264" y="9593"/>
                    </a:lnTo>
                    <a:lnTo>
                      <a:pt x="3052" y="9615"/>
                    </a:lnTo>
                    <a:lnTo>
                      <a:pt x="2828" y="9571"/>
                    </a:lnTo>
                    <a:lnTo>
                      <a:pt x="2655" y="9484"/>
                    </a:lnTo>
                    <a:lnTo>
                      <a:pt x="2594" y="9376"/>
                    </a:lnTo>
                    <a:lnTo>
                      <a:pt x="2734" y="8781"/>
                    </a:lnTo>
                    <a:lnTo>
                      <a:pt x="2874" y="8535"/>
                    </a:lnTo>
                    <a:lnTo>
                      <a:pt x="2989" y="8361"/>
                    </a:lnTo>
                    <a:lnTo>
                      <a:pt x="3136" y="7944"/>
                    </a:lnTo>
                    <a:lnTo>
                      <a:pt x="3305" y="7353"/>
                    </a:lnTo>
                    <a:close/>
                    <a:moveTo>
                      <a:pt x="7133" y="8357"/>
                    </a:moveTo>
                    <a:lnTo>
                      <a:pt x="7371" y="8459"/>
                    </a:lnTo>
                    <a:lnTo>
                      <a:pt x="7554" y="8716"/>
                    </a:lnTo>
                    <a:lnTo>
                      <a:pt x="7612" y="8886"/>
                    </a:lnTo>
                    <a:lnTo>
                      <a:pt x="7610" y="9060"/>
                    </a:lnTo>
                    <a:lnTo>
                      <a:pt x="7532" y="9307"/>
                    </a:lnTo>
                    <a:lnTo>
                      <a:pt x="7369" y="9691"/>
                    </a:lnTo>
                    <a:lnTo>
                      <a:pt x="7075" y="10249"/>
                    </a:lnTo>
                    <a:lnTo>
                      <a:pt x="6798" y="10622"/>
                    </a:lnTo>
                    <a:lnTo>
                      <a:pt x="6400" y="10854"/>
                    </a:lnTo>
                    <a:lnTo>
                      <a:pt x="6121" y="10782"/>
                    </a:lnTo>
                    <a:lnTo>
                      <a:pt x="6092" y="10546"/>
                    </a:lnTo>
                    <a:lnTo>
                      <a:pt x="6123" y="10144"/>
                    </a:lnTo>
                    <a:lnTo>
                      <a:pt x="6196" y="9720"/>
                    </a:lnTo>
                    <a:lnTo>
                      <a:pt x="6289" y="9430"/>
                    </a:lnTo>
                    <a:lnTo>
                      <a:pt x="6371" y="9249"/>
                    </a:lnTo>
                    <a:lnTo>
                      <a:pt x="6405" y="9100"/>
                    </a:lnTo>
                    <a:lnTo>
                      <a:pt x="6475" y="8912"/>
                    </a:lnTo>
                    <a:lnTo>
                      <a:pt x="6644" y="8636"/>
                    </a:lnTo>
                    <a:lnTo>
                      <a:pt x="6880" y="8419"/>
                    </a:lnTo>
                    <a:lnTo>
                      <a:pt x="7133" y="8357"/>
                    </a:lnTo>
                    <a:close/>
                    <a:moveTo>
                      <a:pt x="14084" y="9992"/>
                    </a:moveTo>
                    <a:lnTo>
                      <a:pt x="14270" y="10028"/>
                    </a:lnTo>
                    <a:lnTo>
                      <a:pt x="14518" y="10155"/>
                    </a:lnTo>
                    <a:lnTo>
                      <a:pt x="14653" y="10332"/>
                    </a:lnTo>
                    <a:lnTo>
                      <a:pt x="14819" y="10673"/>
                    </a:lnTo>
                    <a:lnTo>
                      <a:pt x="14894" y="10869"/>
                    </a:lnTo>
                    <a:lnTo>
                      <a:pt x="14834" y="11257"/>
                    </a:lnTo>
                    <a:lnTo>
                      <a:pt x="14737" y="11634"/>
                    </a:lnTo>
                    <a:lnTo>
                      <a:pt x="14626" y="11891"/>
                    </a:lnTo>
                    <a:lnTo>
                      <a:pt x="14477" y="12076"/>
                    </a:lnTo>
                    <a:lnTo>
                      <a:pt x="14260" y="12235"/>
                    </a:lnTo>
                    <a:lnTo>
                      <a:pt x="13957" y="12362"/>
                    </a:lnTo>
                    <a:lnTo>
                      <a:pt x="13615" y="12416"/>
                    </a:lnTo>
                    <a:lnTo>
                      <a:pt x="13323" y="12395"/>
                    </a:lnTo>
                    <a:lnTo>
                      <a:pt x="13167" y="12293"/>
                    </a:lnTo>
                    <a:lnTo>
                      <a:pt x="13171" y="11974"/>
                    </a:lnTo>
                    <a:lnTo>
                      <a:pt x="13290" y="11441"/>
                    </a:lnTo>
                    <a:lnTo>
                      <a:pt x="13473" y="10858"/>
                    </a:lnTo>
                    <a:lnTo>
                      <a:pt x="13682" y="10387"/>
                    </a:lnTo>
                    <a:lnTo>
                      <a:pt x="13832" y="10144"/>
                    </a:lnTo>
                    <a:lnTo>
                      <a:pt x="13952" y="10021"/>
                    </a:lnTo>
                    <a:lnTo>
                      <a:pt x="14084" y="9992"/>
                    </a:lnTo>
                    <a:close/>
                    <a:moveTo>
                      <a:pt x="18469" y="10253"/>
                    </a:moveTo>
                    <a:lnTo>
                      <a:pt x="18664" y="10282"/>
                    </a:lnTo>
                    <a:lnTo>
                      <a:pt x="18789" y="10401"/>
                    </a:lnTo>
                    <a:lnTo>
                      <a:pt x="18919" y="10641"/>
                    </a:lnTo>
                    <a:lnTo>
                      <a:pt x="19102" y="11054"/>
                    </a:lnTo>
                    <a:lnTo>
                      <a:pt x="19177" y="11340"/>
                    </a:lnTo>
                    <a:lnTo>
                      <a:pt x="19145" y="11550"/>
                    </a:lnTo>
                    <a:lnTo>
                      <a:pt x="19013" y="11739"/>
                    </a:lnTo>
                    <a:lnTo>
                      <a:pt x="18705" y="12079"/>
                    </a:lnTo>
                    <a:lnTo>
                      <a:pt x="18524" y="12333"/>
                    </a:lnTo>
                    <a:lnTo>
                      <a:pt x="18432" y="12576"/>
                    </a:lnTo>
                    <a:lnTo>
                      <a:pt x="18384" y="12884"/>
                    </a:lnTo>
                    <a:lnTo>
                      <a:pt x="18329" y="13391"/>
                    </a:lnTo>
                    <a:lnTo>
                      <a:pt x="17633" y="13431"/>
                    </a:lnTo>
                    <a:lnTo>
                      <a:pt x="17156" y="13424"/>
                    </a:lnTo>
                    <a:lnTo>
                      <a:pt x="16881" y="13341"/>
                    </a:lnTo>
                    <a:lnTo>
                      <a:pt x="16792" y="13163"/>
                    </a:lnTo>
                    <a:lnTo>
                      <a:pt x="16874" y="12880"/>
                    </a:lnTo>
                    <a:lnTo>
                      <a:pt x="16989" y="12424"/>
                    </a:lnTo>
                    <a:lnTo>
                      <a:pt x="16867" y="11855"/>
                    </a:lnTo>
                    <a:lnTo>
                      <a:pt x="16778" y="11507"/>
                    </a:lnTo>
                    <a:lnTo>
                      <a:pt x="16739" y="11181"/>
                    </a:lnTo>
                    <a:lnTo>
                      <a:pt x="16850" y="10872"/>
                    </a:lnTo>
                    <a:lnTo>
                      <a:pt x="17153" y="10593"/>
                    </a:lnTo>
                    <a:lnTo>
                      <a:pt x="17597" y="10387"/>
                    </a:lnTo>
                    <a:lnTo>
                      <a:pt x="18134" y="10274"/>
                    </a:lnTo>
                    <a:lnTo>
                      <a:pt x="18469" y="10253"/>
                    </a:lnTo>
                    <a:close/>
                    <a:moveTo>
                      <a:pt x="11741" y="13808"/>
                    </a:moveTo>
                    <a:lnTo>
                      <a:pt x="12208" y="13830"/>
                    </a:lnTo>
                    <a:lnTo>
                      <a:pt x="12420" y="13964"/>
                    </a:lnTo>
                    <a:lnTo>
                      <a:pt x="12642" y="14297"/>
                    </a:lnTo>
                    <a:lnTo>
                      <a:pt x="12810" y="14714"/>
                    </a:lnTo>
                    <a:lnTo>
                      <a:pt x="12760" y="15019"/>
                    </a:lnTo>
                    <a:lnTo>
                      <a:pt x="12591" y="15283"/>
                    </a:lnTo>
                    <a:lnTo>
                      <a:pt x="12340" y="15533"/>
                    </a:lnTo>
                    <a:lnTo>
                      <a:pt x="12092" y="15798"/>
                    </a:lnTo>
                    <a:lnTo>
                      <a:pt x="12068" y="16149"/>
                    </a:lnTo>
                    <a:lnTo>
                      <a:pt x="12169" y="16497"/>
                    </a:lnTo>
                    <a:lnTo>
                      <a:pt x="12463" y="16758"/>
                    </a:lnTo>
                    <a:lnTo>
                      <a:pt x="12798" y="16976"/>
                    </a:lnTo>
                    <a:lnTo>
                      <a:pt x="13099" y="17179"/>
                    </a:lnTo>
                    <a:lnTo>
                      <a:pt x="13429" y="17305"/>
                    </a:lnTo>
                    <a:lnTo>
                      <a:pt x="13887" y="17280"/>
                    </a:lnTo>
                    <a:lnTo>
                      <a:pt x="14147" y="17244"/>
                    </a:lnTo>
                    <a:lnTo>
                      <a:pt x="14316" y="17247"/>
                    </a:lnTo>
                    <a:lnTo>
                      <a:pt x="14414" y="17298"/>
                    </a:lnTo>
                    <a:lnTo>
                      <a:pt x="14475" y="17403"/>
                    </a:lnTo>
                    <a:lnTo>
                      <a:pt x="14701" y="17599"/>
                    </a:lnTo>
                    <a:lnTo>
                      <a:pt x="15101" y="17686"/>
                    </a:lnTo>
                    <a:lnTo>
                      <a:pt x="15527" y="17661"/>
                    </a:lnTo>
                    <a:lnTo>
                      <a:pt x="15838" y="17505"/>
                    </a:lnTo>
                    <a:lnTo>
                      <a:pt x="15985" y="17276"/>
                    </a:lnTo>
                    <a:lnTo>
                      <a:pt x="16048" y="17048"/>
                    </a:lnTo>
                    <a:lnTo>
                      <a:pt x="16195" y="16744"/>
                    </a:lnTo>
                    <a:lnTo>
                      <a:pt x="16491" y="16805"/>
                    </a:lnTo>
                    <a:lnTo>
                      <a:pt x="16688" y="16925"/>
                    </a:lnTo>
                    <a:lnTo>
                      <a:pt x="16664" y="16798"/>
                    </a:lnTo>
                    <a:lnTo>
                      <a:pt x="16563" y="16523"/>
                    </a:lnTo>
                    <a:lnTo>
                      <a:pt x="16392" y="16088"/>
                    </a:lnTo>
                    <a:lnTo>
                      <a:pt x="16705" y="15472"/>
                    </a:lnTo>
                    <a:lnTo>
                      <a:pt x="16891" y="15124"/>
                    </a:lnTo>
                    <a:lnTo>
                      <a:pt x="17026" y="14950"/>
                    </a:lnTo>
                    <a:lnTo>
                      <a:pt x="17168" y="14903"/>
                    </a:lnTo>
                    <a:lnTo>
                      <a:pt x="17375" y="14939"/>
                    </a:lnTo>
                    <a:lnTo>
                      <a:pt x="17650" y="15037"/>
                    </a:lnTo>
                    <a:lnTo>
                      <a:pt x="17811" y="15149"/>
                    </a:lnTo>
                    <a:lnTo>
                      <a:pt x="18030" y="15272"/>
                    </a:lnTo>
                    <a:lnTo>
                      <a:pt x="18225" y="15424"/>
                    </a:lnTo>
                    <a:lnTo>
                      <a:pt x="18483" y="15780"/>
                    </a:lnTo>
                    <a:lnTo>
                      <a:pt x="18709" y="16189"/>
                    </a:lnTo>
                    <a:lnTo>
                      <a:pt x="18806" y="16497"/>
                    </a:lnTo>
                    <a:lnTo>
                      <a:pt x="18726" y="16711"/>
                    </a:lnTo>
                    <a:lnTo>
                      <a:pt x="18536" y="16928"/>
                    </a:lnTo>
                    <a:lnTo>
                      <a:pt x="18192" y="17247"/>
                    </a:lnTo>
                    <a:lnTo>
                      <a:pt x="17739" y="17704"/>
                    </a:lnTo>
                    <a:lnTo>
                      <a:pt x="17216" y="18248"/>
                    </a:lnTo>
                    <a:lnTo>
                      <a:pt x="16696" y="18773"/>
                    </a:lnTo>
                    <a:lnTo>
                      <a:pt x="16481" y="18972"/>
                    </a:lnTo>
                    <a:lnTo>
                      <a:pt x="16289" y="19121"/>
                    </a:lnTo>
                    <a:lnTo>
                      <a:pt x="16101" y="19215"/>
                    </a:lnTo>
                    <a:lnTo>
                      <a:pt x="15898" y="19262"/>
                    </a:lnTo>
                    <a:lnTo>
                      <a:pt x="15665" y="19255"/>
                    </a:lnTo>
                    <a:lnTo>
                      <a:pt x="15378" y="19201"/>
                    </a:lnTo>
                    <a:lnTo>
                      <a:pt x="15026" y="19103"/>
                    </a:lnTo>
                    <a:lnTo>
                      <a:pt x="14585" y="18958"/>
                    </a:lnTo>
                    <a:lnTo>
                      <a:pt x="14157" y="18820"/>
                    </a:lnTo>
                    <a:lnTo>
                      <a:pt x="13660" y="18679"/>
                    </a:lnTo>
                    <a:lnTo>
                      <a:pt x="13155" y="18545"/>
                    </a:lnTo>
                    <a:lnTo>
                      <a:pt x="12702" y="18440"/>
                    </a:lnTo>
                    <a:lnTo>
                      <a:pt x="12047" y="18288"/>
                    </a:lnTo>
                    <a:lnTo>
                      <a:pt x="11618" y="18150"/>
                    </a:lnTo>
                    <a:lnTo>
                      <a:pt x="11384" y="18016"/>
                    </a:lnTo>
                    <a:lnTo>
                      <a:pt x="11314" y="17871"/>
                    </a:lnTo>
                    <a:lnTo>
                      <a:pt x="11232" y="17668"/>
                    </a:lnTo>
                    <a:lnTo>
                      <a:pt x="11035" y="17352"/>
                    </a:lnTo>
                    <a:lnTo>
                      <a:pt x="10825" y="16990"/>
                    </a:lnTo>
                    <a:lnTo>
                      <a:pt x="10852" y="16729"/>
                    </a:lnTo>
                    <a:lnTo>
                      <a:pt x="10975" y="16573"/>
                    </a:lnTo>
                    <a:lnTo>
                      <a:pt x="11131" y="16512"/>
                    </a:lnTo>
                    <a:lnTo>
                      <a:pt x="11305" y="16414"/>
                    </a:lnTo>
                    <a:lnTo>
                      <a:pt x="11141" y="16073"/>
                    </a:lnTo>
                    <a:lnTo>
                      <a:pt x="11030" y="15841"/>
                    </a:lnTo>
                    <a:lnTo>
                      <a:pt x="11016" y="15627"/>
                    </a:lnTo>
                    <a:lnTo>
                      <a:pt x="11013" y="15366"/>
                    </a:lnTo>
                    <a:lnTo>
                      <a:pt x="10934" y="15029"/>
                    </a:lnTo>
                    <a:lnTo>
                      <a:pt x="10825" y="14667"/>
                    </a:lnTo>
                    <a:lnTo>
                      <a:pt x="10784" y="14377"/>
                    </a:lnTo>
                    <a:lnTo>
                      <a:pt x="10811" y="14152"/>
                    </a:lnTo>
                    <a:lnTo>
                      <a:pt x="10914" y="13989"/>
                    </a:lnTo>
                    <a:lnTo>
                      <a:pt x="11100" y="13881"/>
                    </a:lnTo>
                    <a:lnTo>
                      <a:pt x="11375" y="13823"/>
                    </a:lnTo>
                    <a:lnTo>
                      <a:pt x="11741" y="13808"/>
                    </a:lnTo>
                    <a:close/>
                  </a:path>
                </a:pathLst>
              </a:custGeom>
              <a:ln w="12700" cap="flat">
                <a:noFill/>
                <a:miter lim="400000"/>
              </a:ln>
              <a:effectLst>
                <a:outerShdw sx="100000" sy="100000" kx="0" ky="0" algn="b" rotWithShape="0" blurRad="63500" dist="38100" dir="2700000">
                  <a:srgbClr val="000000"/>
                </a:outerShdw>
              </a:effectLst>
            </p:spPr>
          </p:pic>
          <p:sp>
            <p:nvSpPr>
              <p:cNvPr id="179" name="Line"/>
              <p:cNvSpPr/>
              <p:nvPr/>
            </p:nvSpPr>
            <p:spPr>
              <a:xfrm>
                <a:off x="1920207" y="2893163"/>
                <a:ext cx="2063054" cy="128"/>
              </a:xfrm>
              <a:prstGeom prst="line">
                <a:avLst/>
              </a:prstGeom>
              <a:noFill/>
              <a:ln w="25400" cap="flat">
                <a:solidFill>
                  <a:srgbClr val="000000"/>
                </a:solidFill>
                <a:prstDash val="solid"/>
                <a:miter lim="400000"/>
              </a:ln>
              <a:effectLst/>
            </p:spPr>
            <p:txBody>
              <a:bodyPr wrap="square" lIns="25400" tIns="25400" rIns="25400" bIns="25400" numCol="1" anchor="ctr">
                <a:noAutofit/>
              </a:bodyPr>
              <a:lstStyle/>
              <a:p>
                <a:pPr defTabSz="228600">
                  <a:defRPr sz="600">
                    <a:latin typeface="+mn-lt"/>
                    <a:ea typeface="+mn-ea"/>
                    <a:cs typeface="+mn-cs"/>
                    <a:sym typeface="Helvetica"/>
                  </a:defRPr>
                </a:pPr>
              </a:p>
            </p:txBody>
          </p:sp>
          <p:sp>
            <p:nvSpPr>
              <p:cNvPr id="180" name="100 nm"/>
              <p:cNvSpPr txBox="1"/>
              <p:nvPr/>
            </p:nvSpPr>
            <p:spPr>
              <a:xfrm>
                <a:off x="2637437" y="2881376"/>
                <a:ext cx="645699" cy="2828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t">
                <a:noAutofit/>
              </a:bodyPr>
              <a:lstStyle>
                <a:lvl1pPr algn="ctr" defTabSz="228600">
                  <a:lnSpc>
                    <a:spcPts val="1400"/>
                  </a:lnSpc>
                  <a:tabLst>
                    <a:tab pos="533400" algn="l"/>
                  </a:tabLst>
                  <a:defRPr sz="1200">
                    <a:latin typeface="Gill Sans"/>
                    <a:ea typeface="Gill Sans"/>
                    <a:cs typeface="Gill Sans"/>
                    <a:sym typeface="Gill Sans"/>
                  </a:defRPr>
                </a:lvl1pPr>
              </a:lstStyle>
              <a:p>
                <a:pPr/>
                <a:r>
                  <a:t>100 nm</a:t>
                </a:r>
              </a:p>
            </p:txBody>
          </p:sp>
        </p:grpSp>
        <p:sp>
          <p:nvSpPr>
            <p:cNvPr id="182" name="Rothemund PW Nature 440, 297–302, 2006."/>
            <p:cNvSpPr txBox="1"/>
            <p:nvPr/>
          </p:nvSpPr>
          <p:spPr>
            <a:xfrm>
              <a:off x="221810" y="2284176"/>
              <a:ext cx="1445853" cy="3928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t">
              <a:noAutofit/>
            </a:bodyPr>
            <a:lstStyle/>
            <a:p>
              <a:pPr algn="ctr" defTabSz="228600">
                <a:lnSpc>
                  <a:spcPts val="1000"/>
                </a:lnSpc>
                <a:tabLst>
                  <a:tab pos="533400" algn="l"/>
                </a:tabLst>
                <a:defRPr sz="900">
                  <a:latin typeface="Gill Sans"/>
                  <a:ea typeface="Gill Sans"/>
                  <a:cs typeface="Gill Sans"/>
                  <a:sym typeface="Gill Sans"/>
                </a:defRPr>
              </a:pPr>
              <a:r>
                <a:t>Rothemund PW </a:t>
              </a:r>
              <a:r>
                <a:rPr i="1"/>
                <a:t>Nature</a:t>
              </a:r>
              <a:r>
                <a:t> 440, 297–302, 2006.</a:t>
              </a:r>
            </a:p>
          </p:txBody>
        </p:sp>
      </p:grpSp>
      <p:sp>
        <p:nvSpPr>
          <p:cNvPr id="184" name="scaffolded DNA origami → ~100 nm shapes"/>
          <p:cNvSpPr txBox="1"/>
          <p:nvPr/>
        </p:nvSpPr>
        <p:spPr>
          <a:xfrm>
            <a:off x="1615182" y="604398"/>
            <a:ext cx="8961637" cy="563762"/>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609600">
              <a:defRPr b="1" sz="3200">
                <a:latin typeface="Gill Sans"/>
                <a:ea typeface="Gill Sans"/>
                <a:cs typeface="Gill Sans"/>
                <a:sym typeface="Gill Sans"/>
              </a:defRPr>
            </a:lvl1pPr>
          </a:lstStyle>
          <a:p>
            <a:pPr/>
            <a:r>
              <a:t>scaffolded DNA origami → ~100 nm shapes</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6500000" fill="hold"/>
                                        <p:tgtEl>
                                          <p:spTgt spid="177"/>
                                        </p:tgtEl>
                                      </p:cBhvr>
                                    </p:cmd>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180598 -0.001335" origin="layout" pathEditMode="relative">
                                      <p:cBhvr>
                                        <p:cTn id="10" dur="1000" fill="hold"/>
                                        <p:tgtEl>
                                          <p:spTgt spid="177"/>
                                        </p:tgtEl>
                                        <p:attrNameLst>
                                          <p:attrName>ppt_x</p:attrName>
                                          <p:attrName>ppt_y</p:attrName>
                                        </p:attrNameLst>
                                      </p:cBhvr>
                                    </p:animMotion>
                                  </p:childTnLst>
                                </p:cTn>
                              </p:par>
                            </p:childTnLst>
                          </p:cTn>
                        </p:par>
                        <p:par>
                          <p:cTn id="11" fill="hold">
                            <p:stCondLst>
                              <p:cond delay="1000"/>
                            </p:stCondLst>
                            <p:childTnLst>
                              <p:par>
                                <p:cTn id="12" presetClass="entr" nodeType="afterEffect" presetID="9" grpId="3" fill="hold">
                                  <p:stCondLst>
                                    <p:cond delay="0"/>
                                  </p:stCondLst>
                                  <p:iterate type="el" backwards="0">
                                    <p:tmAbs val="0"/>
                                  </p:iterate>
                                  <p:childTnLst>
                                    <p:set>
                                      <p:cBhvr>
                                        <p:cTn id="13" fill="hold"/>
                                        <p:tgtEl>
                                          <p:spTgt spid="183"/>
                                        </p:tgtEl>
                                        <p:attrNameLst>
                                          <p:attrName>style.visibility</p:attrName>
                                        </p:attrNameLst>
                                      </p:cBhvr>
                                      <p:to>
                                        <p:strVal val="visible"/>
                                      </p:to>
                                    </p:set>
                                    <p:animEffect filter="dissolve" transition="in">
                                      <p:cBhvr>
                                        <p:cTn id="14" dur="250"/>
                                        <p:tgtEl>
                                          <p:spTgt spid="183"/>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177"/>
                </p:tgtEl>
              </p:cMediaNode>
            </p:video>
          </p:childTnLst>
        </p:cTn>
      </p:par>
    </p:tnLst>
    <p:bldLst>
      <p:bldP build="whole" bldLvl="1" animBg="1" rev="0" advAuto="0" spid="183" grpId="3"/>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Image" descr="Image"/>
          <p:cNvPicPr>
            <a:picLocks noChangeAspect="1"/>
          </p:cNvPicPr>
          <p:nvPr/>
        </p:nvPicPr>
        <p:blipFill>
          <a:blip r:embed="rId2">
            <a:extLst/>
          </a:blip>
          <a:srcRect l="0" t="83885" r="0" b="13464"/>
          <a:stretch>
            <a:fillRect/>
          </a:stretch>
        </p:blipFill>
        <p:spPr>
          <a:xfrm>
            <a:off x="362049" y="2298402"/>
            <a:ext cx="11467998" cy="2261128"/>
          </a:xfrm>
          <a:prstGeom prst="rect">
            <a:avLst/>
          </a:prstGeom>
          <a:ln w="12700">
            <a:miter lim="400000"/>
          </a:ln>
        </p:spPr>
      </p:pic>
      <p:grpSp>
        <p:nvGrpSpPr>
          <p:cNvPr id="664" name="Group"/>
          <p:cNvGrpSpPr/>
          <p:nvPr/>
        </p:nvGrpSpPr>
        <p:grpSpPr>
          <a:xfrm>
            <a:off x="317063" y="107897"/>
            <a:ext cx="9576981" cy="5094024"/>
            <a:chOff x="0" y="0"/>
            <a:chExt cx="9576979" cy="5094023"/>
          </a:xfrm>
        </p:grpSpPr>
        <p:grpSp>
          <p:nvGrpSpPr>
            <p:cNvPr id="662" name="Group"/>
            <p:cNvGrpSpPr/>
            <p:nvPr/>
          </p:nvGrpSpPr>
          <p:grpSpPr>
            <a:xfrm>
              <a:off x="8840059" y="4668352"/>
              <a:ext cx="736921" cy="425672"/>
              <a:chOff x="0" y="0"/>
              <a:chExt cx="736919" cy="425670"/>
            </a:xfrm>
          </p:grpSpPr>
          <p:sp>
            <p:nvSpPr>
              <p:cNvPr id="66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6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6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6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7" name="Image" descr="Image"/>
          <p:cNvPicPr>
            <a:picLocks noChangeAspect="1"/>
          </p:cNvPicPr>
          <p:nvPr/>
        </p:nvPicPr>
        <p:blipFill>
          <a:blip r:embed="rId2">
            <a:extLst/>
          </a:blip>
          <a:srcRect l="0" t="86571" r="0" b="10778"/>
          <a:stretch>
            <a:fillRect/>
          </a:stretch>
        </p:blipFill>
        <p:spPr>
          <a:xfrm>
            <a:off x="362049" y="2298402"/>
            <a:ext cx="11467998" cy="2261128"/>
          </a:xfrm>
          <a:prstGeom prst="rect">
            <a:avLst/>
          </a:prstGeom>
          <a:ln w="12700">
            <a:miter lim="400000"/>
          </a:ln>
        </p:spPr>
      </p:pic>
      <p:grpSp>
        <p:nvGrpSpPr>
          <p:cNvPr id="672" name="Group"/>
          <p:cNvGrpSpPr/>
          <p:nvPr/>
        </p:nvGrpSpPr>
        <p:grpSpPr>
          <a:xfrm>
            <a:off x="317063" y="107897"/>
            <a:ext cx="9576981" cy="5094024"/>
            <a:chOff x="0" y="0"/>
            <a:chExt cx="9576979" cy="5094023"/>
          </a:xfrm>
        </p:grpSpPr>
        <p:grpSp>
          <p:nvGrpSpPr>
            <p:cNvPr id="670" name="Group"/>
            <p:cNvGrpSpPr/>
            <p:nvPr/>
          </p:nvGrpSpPr>
          <p:grpSpPr>
            <a:xfrm>
              <a:off x="8840059" y="4668352"/>
              <a:ext cx="736921" cy="425672"/>
              <a:chOff x="0" y="0"/>
              <a:chExt cx="736919" cy="425670"/>
            </a:xfrm>
          </p:grpSpPr>
          <p:sp>
            <p:nvSpPr>
              <p:cNvPr id="668"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69"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71"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73"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5" name="Image" descr="Image"/>
          <p:cNvPicPr>
            <a:picLocks noChangeAspect="1"/>
          </p:cNvPicPr>
          <p:nvPr/>
        </p:nvPicPr>
        <p:blipFill>
          <a:blip r:embed="rId2">
            <a:extLst/>
          </a:blip>
          <a:srcRect l="0" t="89256" r="0" b="8093"/>
          <a:stretch>
            <a:fillRect/>
          </a:stretch>
        </p:blipFill>
        <p:spPr>
          <a:xfrm>
            <a:off x="362049" y="2298402"/>
            <a:ext cx="11467998" cy="2261128"/>
          </a:xfrm>
          <a:prstGeom prst="rect">
            <a:avLst/>
          </a:prstGeom>
          <a:ln w="12700">
            <a:miter lim="400000"/>
          </a:ln>
        </p:spPr>
      </p:pic>
      <p:grpSp>
        <p:nvGrpSpPr>
          <p:cNvPr id="680" name="Group"/>
          <p:cNvGrpSpPr/>
          <p:nvPr/>
        </p:nvGrpSpPr>
        <p:grpSpPr>
          <a:xfrm>
            <a:off x="317063" y="107897"/>
            <a:ext cx="9576981" cy="5094024"/>
            <a:chOff x="0" y="0"/>
            <a:chExt cx="9576979" cy="5094023"/>
          </a:xfrm>
        </p:grpSpPr>
        <p:grpSp>
          <p:nvGrpSpPr>
            <p:cNvPr id="678" name="Group"/>
            <p:cNvGrpSpPr/>
            <p:nvPr/>
          </p:nvGrpSpPr>
          <p:grpSpPr>
            <a:xfrm>
              <a:off x="8840059" y="4668352"/>
              <a:ext cx="736921" cy="425672"/>
              <a:chOff x="0" y="0"/>
              <a:chExt cx="736919" cy="425670"/>
            </a:xfrm>
          </p:grpSpPr>
          <p:sp>
            <p:nvSpPr>
              <p:cNvPr id="676"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77"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79"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81"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3" name="Image" descr="Image"/>
          <p:cNvPicPr>
            <a:picLocks noChangeAspect="1"/>
          </p:cNvPicPr>
          <p:nvPr/>
        </p:nvPicPr>
        <p:blipFill>
          <a:blip r:embed="rId2">
            <a:extLst/>
          </a:blip>
          <a:srcRect l="0" t="91950" r="0" b="5399"/>
          <a:stretch>
            <a:fillRect/>
          </a:stretch>
        </p:blipFill>
        <p:spPr>
          <a:xfrm>
            <a:off x="362049" y="2298402"/>
            <a:ext cx="11467998" cy="2261128"/>
          </a:xfrm>
          <a:prstGeom prst="rect">
            <a:avLst/>
          </a:prstGeom>
          <a:ln w="12700">
            <a:miter lim="400000"/>
          </a:ln>
        </p:spPr>
      </p:pic>
      <p:grpSp>
        <p:nvGrpSpPr>
          <p:cNvPr id="688" name="Group"/>
          <p:cNvGrpSpPr/>
          <p:nvPr/>
        </p:nvGrpSpPr>
        <p:grpSpPr>
          <a:xfrm>
            <a:off x="317063" y="107897"/>
            <a:ext cx="9576981" cy="5094024"/>
            <a:chOff x="0" y="0"/>
            <a:chExt cx="9576979" cy="5094023"/>
          </a:xfrm>
        </p:grpSpPr>
        <p:grpSp>
          <p:nvGrpSpPr>
            <p:cNvPr id="686" name="Group"/>
            <p:cNvGrpSpPr/>
            <p:nvPr/>
          </p:nvGrpSpPr>
          <p:grpSpPr>
            <a:xfrm>
              <a:off x="8840059" y="4668352"/>
              <a:ext cx="736921" cy="425672"/>
              <a:chOff x="0" y="0"/>
              <a:chExt cx="736919" cy="425670"/>
            </a:xfrm>
          </p:grpSpPr>
          <p:sp>
            <p:nvSpPr>
              <p:cNvPr id="684"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85"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87"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89"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1" name="Image" descr="Image"/>
          <p:cNvPicPr>
            <a:picLocks noChangeAspect="1"/>
          </p:cNvPicPr>
          <p:nvPr/>
        </p:nvPicPr>
        <p:blipFill>
          <a:blip r:embed="rId2">
            <a:extLst/>
          </a:blip>
          <a:srcRect l="0" t="94636" r="0" b="2713"/>
          <a:stretch>
            <a:fillRect/>
          </a:stretch>
        </p:blipFill>
        <p:spPr>
          <a:xfrm>
            <a:off x="362049" y="2298402"/>
            <a:ext cx="11467998" cy="2261128"/>
          </a:xfrm>
          <a:prstGeom prst="rect">
            <a:avLst/>
          </a:prstGeom>
          <a:ln w="12700">
            <a:miter lim="400000"/>
          </a:ln>
        </p:spPr>
      </p:pic>
      <p:grpSp>
        <p:nvGrpSpPr>
          <p:cNvPr id="696" name="Group"/>
          <p:cNvGrpSpPr/>
          <p:nvPr/>
        </p:nvGrpSpPr>
        <p:grpSpPr>
          <a:xfrm>
            <a:off x="317063" y="107897"/>
            <a:ext cx="9576981" cy="5094024"/>
            <a:chOff x="0" y="0"/>
            <a:chExt cx="9576979" cy="5094023"/>
          </a:xfrm>
        </p:grpSpPr>
        <p:grpSp>
          <p:nvGrpSpPr>
            <p:cNvPr id="694" name="Group"/>
            <p:cNvGrpSpPr/>
            <p:nvPr/>
          </p:nvGrpSpPr>
          <p:grpSpPr>
            <a:xfrm>
              <a:off x="8840059" y="4668352"/>
              <a:ext cx="736921" cy="425672"/>
              <a:chOff x="0" y="0"/>
              <a:chExt cx="736919" cy="425670"/>
            </a:xfrm>
          </p:grpSpPr>
          <p:sp>
            <p:nvSpPr>
              <p:cNvPr id="692"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693"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695"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697"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9" name="Image" descr="Image"/>
          <p:cNvPicPr>
            <a:picLocks noChangeAspect="1"/>
          </p:cNvPicPr>
          <p:nvPr/>
        </p:nvPicPr>
        <p:blipFill>
          <a:blip r:embed="rId2">
            <a:extLst/>
          </a:blip>
          <a:srcRect l="0" t="97321" r="0" b="28"/>
          <a:stretch>
            <a:fillRect/>
          </a:stretch>
        </p:blipFill>
        <p:spPr>
          <a:xfrm>
            <a:off x="362049" y="2298402"/>
            <a:ext cx="11467998" cy="2261128"/>
          </a:xfrm>
          <a:prstGeom prst="rect">
            <a:avLst/>
          </a:prstGeom>
          <a:ln w="12700">
            <a:miter lim="400000"/>
          </a:ln>
        </p:spPr>
      </p:pic>
      <p:grpSp>
        <p:nvGrpSpPr>
          <p:cNvPr id="704" name="Group"/>
          <p:cNvGrpSpPr/>
          <p:nvPr/>
        </p:nvGrpSpPr>
        <p:grpSpPr>
          <a:xfrm>
            <a:off x="317063" y="107897"/>
            <a:ext cx="9576981" cy="5094024"/>
            <a:chOff x="0" y="0"/>
            <a:chExt cx="9576979" cy="5094023"/>
          </a:xfrm>
        </p:grpSpPr>
        <p:grpSp>
          <p:nvGrpSpPr>
            <p:cNvPr id="702" name="Group"/>
            <p:cNvGrpSpPr/>
            <p:nvPr/>
          </p:nvGrpSpPr>
          <p:grpSpPr>
            <a:xfrm>
              <a:off x="8840059" y="4668352"/>
              <a:ext cx="736921" cy="425672"/>
              <a:chOff x="0" y="0"/>
              <a:chExt cx="736919" cy="425670"/>
            </a:xfrm>
          </p:grpSpPr>
          <p:sp>
            <p:nvSpPr>
              <p:cNvPr id="700"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701"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703"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705"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7" name="Grafik 16" descr="Grafik 16"/>
          <p:cNvPicPr>
            <a:picLocks noChangeAspect="1"/>
          </p:cNvPicPr>
          <p:nvPr/>
        </p:nvPicPr>
        <p:blipFill>
          <a:blip r:embed="rId2">
            <a:extLst/>
          </a:blip>
          <a:srcRect l="0" t="0" r="1" b="0"/>
          <a:stretch>
            <a:fillRect/>
          </a:stretch>
        </p:blipFill>
        <p:spPr>
          <a:xfrm>
            <a:off x="557753" y="640512"/>
            <a:ext cx="3817938" cy="3645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4"/>
                  <a:pt x="0" y="10799"/>
                </a:cubicBezTo>
                <a:cubicBezTo>
                  <a:pt x="0" y="16763"/>
                  <a:pt x="4835" y="21600"/>
                  <a:pt x="10800" y="21600"/>
                </a:cubicBezTo>
                <a:cubicBezTo>
                  <a:pt x="16765" y="21600"/>
                  <a:pt x="21600" y="16763"/>
                  <a:pt x="21600" y="10799"/>
                </a:cubicBezTo>
                <a:cubicBezTo>
                  <a:pt x="21600" y="4834"/>
                  <a:pt x="16765" y="0"/>
                  <a:pt x="10800" y="0"/>
                </a:cubicBezTo>
                <a:close/>
              </a:path>
            </a:pathLst>
          </a:custGeom>
          <a:ln w="28575" cap="rnd">
            <a:solidFill>
              <a:srgbClr val="333333"/>
            </a:solidFill>
          </a:ln>
        </p:spPr>
      </p:pic>
      <p:pic>
        <p:nvPicPr>
          <p:cNvPr id="708" name="Grafik 200" descr="Grafik 200"/>
          <p:cNvPicPr>
            <a:picLocks noChangeAspect="1"/>
          </p:cNvPicPr>
          <p:nvPr/>
        </p:nvPicPr>
        <p:blipFill>
          <a:blip r:embed="rId3">
            <a:extLst/>
          </a:blip>
          <a:srcRect l="0" t="0" r="0" b="1"/>
          <a:stretch>
            <a:fillRect/>
          </a:stretch>
        </p:blipFill>
        <p:spPr>
          <a:xfrm>
            <a:off x="5089918" y="172053"/>
            <a:ext cx="5145412" cy="4961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cubicBezTo>
                  <a:pt x="4835" y="0"/>
                  <a:pt x="0" y="4836"/>
                  <a:pt x="0" y="10801"/>
                </a:cubicBezTo>
                <a:cubicBezTo>
                  <a:pt x="0" y="16766"/>
                  <a:pt x="4835" y="21600"/>
                  <a:pt x="10799" y="21600"/>
                </a:cubicBezTo>
                <a:cubicBezTo>
                  <a:pt x="16764" y="21600"/>
                  <a:pt x="21600" y="16766"/>
                  <a:pt x="21600" y="10801"/>
                </a:cubicBezTo>
                <a:cubicBezTo>
                  <a:pt x="21600" y="4836"/>
                  <a:pt x="16764" y="0"/>
                  <a:pt x="10799" y="0"/>
                </a:cubicBezTo>
                <a:close/>
              </a:path>
            </a:pathLst>
          </a:custGeom>
          <a:ln w="28575" cap="rnd">
            <a:solidFill>
              <a:srgbClr val="333333"/>
            </a:solidFill>
          </a:ln>
        </p:spPr>
      </p:pic>
      <p:grpSp>
        <p:nvGrpSpPr>
          <p:cNvPr id="720" name="Group"/>
          <p:cNvGrpSpPr/>
          <p:nvPr/>
        </p:nvGrpSpPr>
        <p:grpSpPr>
          <a:xfrm>
            <a:off x="8604267" y="4678810"/>
            <a:ext cx="3414308" cy="1945259"/>
            <a:chOff x="0" y="306649"/>
            <a:chExt cx="3414307" cy="1945257"/>
          </a:xfrm>
        </p:grpSpPr>
        <p:pic>
          <p:nvPicPr>
            <p:cNvPr id="709" name="Grafik 2" descr="Grafik 2"/>
            <p:cNvPicPr>
              <a:picLocks noChangeAspect="1"/>
            </p:cNvPicPr>
            <p:nvPr/>
          </p:nvPicPr>
          <p:blipFill>
            <a:blip r:embed="rId4">
              <a:extLst/>
            </a:blip>
            <a:stretch>
              <a:fillRect/>
            </a:stretch>
          </p:blipFill>
          <p:spPr>
            <a:xfrm>
              <a:off x="0" y="342974"/>
              <a:ext cx="2896486" cy="1658422"/>
            </a:xfrm>
            <a:prstGeom prst="rect">
              <a:avLst/>
            </a:prstGeom>
            <a:ln w="12700" cap="flat">
              <a:noFill/>
              <a:miter lim="400000"/>
            </a:ln>
            <a:effectLst/>
          </p:spPr>
        </p:pic>
        <p:grpSp>
          <p:nvGrpSpPr>
            <p:cNvPr id="714" name="Gruppieren 17"/>
            <p:cNvGrpSpPr/>
            <p:nvPr/>
          </p:nvGrpSpPr>
          <p:grpSpPr>
            <a:xfrm>
              <a:off x="821625" y="1629640"/>
              <a:ext cx="1828883" cy="622268"/>
              <a:chOff x="0" y="283440"/>
              <a:chExt cx="1828881" cy="622266"/>
            </a:xfrm>
          </p:grpSpPr>
          <p:sp>
            <p:nvSpPr>
              <p:cNvPr id="710" name="Gerader Verbinder 174"/>
              <p:cNvSpPr/>
              <p:nvPr/>
            </p:nvSpPr>
            <p:spPr>
              <a:xfrm flipV="1">
                <a:off x="10999" y="325849"/>
                <a:ext cx="1807600" cy="392417"/>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11" name="Gerader Verbinder 175"/>
              <p:cNvSpPr/>
              <p:nvPr/>
            </p:nvSpPr>
            <p:spPr>
              <a:xfrm flipH="1" flipV="1">
                <a:off x="-1" y="679235"/>
                <a:ext cx="18510" cy="7560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12" name="Gerader Verbinder 176"/>
              <p:cNvSpPr/>
              <p:nvPr/>
            </p:nvSpPr>
            <p:spPr>
              <a:xfrm flipH="1" flipV="1">
                <a:off x="1810373" y="283440"/>
                <a:ext cx="18509" cy="7560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13" name="Textfeld 177"/>
              <p:cNvSpPr txBox="1"/>
              <p:nvPr/>
            </p:nvSpPr>
            <p:spPr>
              <a:xfrm rot="20857172">
                <a:off x="547529" y="425531"/>
                <a:ext cx="106013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gency FB"/>
                    <a:ea typeface="Agency FB"/>
                    <a:cs typeface="Agency FB"/>
                    <a:sym typeface="Agency FB"/>
                  </a:defRPr>
                </a:lvl1pPr>
              </a:lstStyle>
              <a:p>
                <a:pPr>
                  <a:defRPr>
                    <a:latin typeface="+mj-lt"/>
                    <a:ea typeface="+mj-ea"/>
                    <a:cs typeface="+mj-cs"/>
                    <a:sym typeface="Calibri"/>
                  </a:defRPr>
                </a:pPr>
                <a:r>
                  <a:rPr>
                    <a:latin typeface="Agency FB"/>
                    <a:ea typeface="Agency FB"/>
                    <a:cs typeface="Agency FB"/>
                    <a:sym typeface="Agency FB"/>
                  </a:rPr>
                  <a:t> 60 nm</a:t>
                </a:r>
              </a:p>
            </p:txBody>
          </p:sp>
        </p:grpSp>
        <p:grpSp>
          <p:nvGrpSpPr>
            <p:cNvPr id="719" name="Gruppieren 19"/>
            <p:cNvGrpSpPr/>
            <p:nvPr/>
          </p:nvGrpSpPr>
          <p:grpSpPr>
            <a:xfrm>
              <a:off x="2323632" y="306649"/>
              <a:ext cx="1090676" cy="526001"/>
              <a:chOff x="0" y="0"/>
              <a:chExt cx="1090674" cy="525999"/>
            </a:xfrm>
          </p:grpSpPr>
          <p:sp>
            <p:nvSpPr>
              <p:cNvPr id="715" name="Gerader Verbinder 178"/>
              <p:cNvSpPr/>
              <p:nvPr/>
            </p:nvSpPr>
            <p:spPr>
              <a:xfrm flipH="1" flipV="1">
                <a:off x="34067" y="75554"/>
                <a:ext cx="394219" cy="417475"/>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16" name="Gerader Verbinder 179"/>
              <p:cNvSpPr/>
              <p:nvPr/>
            </p:nvSpPr>
            <p:spPr>
              <a:xfrm flipH="1">
                <a:off x="394330" y="465366"/>
                <a:ext cx="64211" cy="60634"/>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17" name="Gerader Verbinder 180"/>
              <p:cNvSpPr/>
              <p:nvPr/>
            </p:nvSpPr>
            <p:spPr>
              <a:xfrm flipH="1">
                <a:off x="0" y="47773"/>
                <a:ext cx="64210" cy="60633"/>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18" name="Textfeld 181"/>
              <p:cNvSpPr txBox="1"/>
              <p:nvPr/>
            </p:nvSpPr>
            <p:spPr>
              <a:xfrm>
                <a:off x="176124" y="0"/>
                <a:ext cx="914551"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gency FB"/>
                    <a:ea typeface="Agency FB"/>
                    <a:cs typeface="Agency FB"/>
                    <a:sym typeface="Agency FB"/>
                  </a:defRPr>
                </a:lvl1pPr>
              </a:lstStyle>
              <a:p>
                <a:pPr>
                  <a:defRPr>
                    <a:latin typeface="+mj-lt"/>
                    <a:ea typeface="+mj-ea"/>
                    <a:cs typeface="+mj-cs"/>
                    <a:sym typeface="Calibri"/>
                  </a:defRPr>
                </a:pPr>
                <a:r>
                  <a:rPr>
                    <a:latin typeface="Agency FB"/>
                    <a:ea typeface="Agency FB"/>
                    <a:cs typeface="Agency FB"/>
                    <a:sym typeface="Agency FB"/>
                  </a:rPr>
                  <a:t> 30 nm</a:t>
                </a:r>
              </a:p>
            </p:txBody>
          </p:sp>
        </p:grpSp>
      </p:grpSp>
      <p:sp>
        <p:nvSpPr>
          <p:cNvPr id="721" name="144 double helices each"/>
          <p:cNvSpPr txBox="1"/>
          <p:nvPr/>
        </p:nvSpPr>
        <p:spPr>
          <a:xfrm>
            <a:off x="5001510" y="6105888"/>
            <a:ext cx="272154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atin typeface="Agency FB"/>
                <a:ea typeface="Agency FB"/>
                <a:cs typeface="Agency FB"/>
                <a:sym typeface="Agency FB"/>
              </a:defRPr>
            </a:lvl1pPr>
          </a:lstStyle>
          <a:p>
            <a:pPr>
              <a:defRPr>
                <a:latin typeface="+mj-lt"/>
                <a:ea typeface="+mj-ea"/>
                <a:cs typeface="+mj-cs"/>
                <a:sym typeface="Calibri"/>
              </a:defRPr>
            </a:pPr>
            <a:r>
              <a:rPr>
                <a:latin typeface="Agency FB"/>
                <a:ea typeface="Agency FB"/>
                <a:cs typeface="Agency FB"/>
                <a:sym typeface="Agency FB"/>
              </a:rPr>
              <a:t>144 double helices each</a:t>
            </a:r>
          </a:p>
        </p:txBody>
      </p:sp>
      <p:grpSp>
        <p:nvGrpSpPr>
          <p:cNvPr id="725" name="Gruppieren 18"/>
          <p:cNvGrpSpPr/>
          <p:nvPr/>
        </p:nvGrpSpPr>
        <p:grpSpPr>
          <a:xfrm>
            <a:off x="8725837" y="5311130"/>
            <a:ext cx="88764" cy="558279"/>
            <a:chOff x="0" y="0"/>
            <a:chExt cx="88763" cy="558278"/>
          </a:xfrm>
        </p:grpSpPr>
        <p:sp>
          <p:nvSpPr>
            <p:cNvPr id="722" name="Gerader Verbinder 65"/>
            <p:cNvSpPr/>
            <p:nvPr/>
          </p:nvSpPr>
          <p:spPr>
            <a:xfrm flipV="1">
              <a:off x="46180" y="-1"/>
              <a:ext cx="1448" cy="55823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23" name="Gerader Verbinder 66"/>
            <p:cNvSpPr/>
            <p:nvPr/>
          </p:nvSpPr>
          <p:spPr>
            <a:xfrm flipH="1" flipV="1">
              <a:off x="0" y="558057"/>
              <a:ext cx="85209" cy="222"/>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24" name="Gerader Verbinder 67"/>
            <p:cNvSpPr/>
            <p:nvPr/>
          </p:nvSpPr>
          <p:spPr>
            <a:xfrm flipH="1" flipV="1">
              <a:off x="3555" y="1668"/>
              <a:ext cx="85209" cy="222"/>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sp>
        <p:nvSpPr>
          <p:cNvPr id="726" name="17 nm"/>
          <p:cNvSpPr txBox="1"/>
          <p:nvPr/>
        </p:nvSpPr>
        <p:spPr>
          <a:xfrm>
            <a:off x="7994031" y="5371497"/>
            <a:ext cx="73948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gency FB"/>
                <a:ea typeface="Agency FB"/>
                <a:cs typeface="Agency FB"/>
                <a:sym typeface="Agency FB"/>
              </a:defRPr>
            </a:lvl1pPr>
          </a:lstStyle>
          <a:p>
            <a:pPr>
              <a:defRPr>
                <a:latin typeface="+mj-lt"/>
                <a:ea typeface="+mj-ea"/>
                <a:cs typeface="+mj-cs"/>
                <a:sym typeface="Calibri"/>
              </a:defRPr>
            </a:pPr>
            <a:r>
              <a:rPr>
                <a:latin typeface="Agency FB"/>
                <a:ea typeface="Agency FB"/>
                <a:cs typeface="Agency FB"/>
                <a:sym typeface="Agency FB"/>
              </a:rPr>
              <a:t>17 nm</a:t>
            </a:r>
          </a:p>
        </p:txBody>
      </p:sp>
      <p:sp>
        <p:nvSpPr>
          <p:cNvPr id="727" name="Gerader Verbinder 178"/>
          <p:cNvSpPr/>
          <p:nvPr/>
        </p:nvSpPr>
        <p:spPr>
          <a:xfrm flipH="1" flipV="1">
            <a:off x="4472268" y="4500365"/>
            <a:ext cx="219732" cy="219732"/>
          </a:xfrm>
          <a:prstGeom prst="line">
            <a:avLst/>
          </a:prstGeom>
          <a:ln>
            <a:solidFill>
              <a:srgbClr val="000000"/>
            </a:solidFill>
          </a:ln>
        </p:spPr>
        <p:txBody>
          <a:bodyPr lIns="45719" rIns="45719"/>
          <a:lstStyle/>
          <a:p>
            <a:pPr/>
          </a:p>
        </p:txBody>
      </p:sp>
      <p:sp>
        <p:nvSpPr>
          <p:cNvPr id="728" name="Gerader Verbinder 179"/>
          <p:cNvSpPr/>
          <p:nvPr/>
        </p:nvSpPr>
        <p:spPr>
          <a:xfrm flipH="1">
            <a:off x="4654731" y="4686977"/>
            <a:ext cx="64210" cy="60634"/>
          </a:xfrm>
          <a:prstGeom prst="line">
            <a:avLst/>
          </a:prstGeom>
          <a:ln>
            <a:solidFill>
              <a:srgbClr val="000000"/>
            </a:solidFill>
          </a:ln>
        </p:spPr>
        <p:txBody>
          <a:bodyPr lIns="45719" rIns="45719"/>
          <a:lstStyle/>
          <a:p>
            <a:pPr/>
          </a:p>
        </p:txBody>
      </p:sp>
      <p:sp>
        <p:nvSpPr>
          <p:cNvPr id="729" name="Gerader Verbinder 180"/>
          <p:cNvSpPr/>
          <p:nvPr/>
        </p:nvSpPr>
        <p:spPr>
          <a:xfrm flipH="1">
            <a:off x="4438200" y="4472583"/>
            <a:ext cx="64210" cy="60634"/>
          </a:xfrm>
          <a:prstGeom prst="line">
            <a:avLst/>
          </a:prstGeom>
          <a:ln>
            <a:solidFill>
              <a:srgbClr val="000000"/>
            </a:solidFill>
          </a:ln>
        </p:spPr>
        <p:txBody>
          <a:bodyPr lIns="45719" rIns="45719"/>
          <a:lstStyle/>
          <a:p>
            <a:pPr/>
          </a:p>
        </p:txBody>
      </p:sp>
      <p:grpSp>
        <p:nvGrpSpPr>
          <p:cNvPr id="748" name="Group"/>
          <p:cNvGrpSpPr/>
          <p:nvPr/>
        </p:nvGrpSpPr>
        <p:grpSpPr>
          <a:xfrm>
            <a:off x="368309" y="4279380"/>
            <a:ext cx="5020184" cy="2134636"/>
            <a:chOff x="0" y="-12700"/>
            <a:chExt cx="5020182" cy="2134635"/>
          </a:xfrm>
        </p:grpSpPr>
        <p:grpSp>
          <p:nvGrpSpPr>
            <p:cNvPr id="746" name="Group"/>
            <p:cNvGrpSpPr/>
            <p:nvPr/>
          </p:nvGrpSpPr>
          <p:grpSpPr>
            <a:xfrm>
              <a:off x="-1" y="97298"/>
              <a:ext cx="4658455" cy="2024638"/>
              <a:chOff x="0" y="0"/>
              <a:chExt cx="4658453" cy="2024636"/>
            </a:xfrm>
          </p:grpSpPr>
          <p:grpSp>
            <p:nvGrpSpPr>
              <p:cNvPr id="743" name="Group"/>
              <p:cNvGrpSpPr/>
              <p:nvPr/>
            </p:nvGrpSpPr>
            <p:grpSpPr>
              <a:xfrm>
                <a:off x="487229" y="0"/>
                <a:ext cx="4171225" cy="2024637"/>
                <a:chOff x="377013" y="0"/>
                <a:chExt cx="4171223" cy="2024636"/>
              </a:xfrm>
            </p:grpSpPr>
            <p:pic>
              <p:nvPicPr>
                <p:cNvPr id="730" name="Grafik 8" descr="Grafik 8"/>
                <p:cNvPicPr>
                  <a:picLocks noChangeAspect="1"/>
                </p:cNvPicPr>
                <p:nvPr/>
              </p:nvPicPr>
              <p:blipFill>
                <a:blip r:embed="rId5">
                  <a:extLst/>
                </a:blip>
                <a:stretch>
                  <a:fillRect/>
                </a:stretch>
              </p:blipFill>
              <p:spPr>
                <a:xfrm>
                  <a:off x="377013" y="0"/>
                  <a:ext cx="4171224" cy="2001396"/>
                </a:xfrm>
                <a:prstGeom prst="rect">
                  <a:avLst/>
                </a:prstGeom>
                <a:ln w="12700" cap="flat">
                  <a:noFill/>
                  <a:miter lim="400000"/>
                </a:ln>
                <a:effectLst/>
              </p:spPr>
            </p:pic>
            <p:grpSp>
              <p:nvGrpSpPr>
                <p:cNvPr id="734" name="Gruppieren 22"/>
                <p:cNvGrpSpPr/>
                <p:nvPr/>
              </p:nvGrpSpPr>
              <p:grpSpPr>
                <a:xfrm>
                  <a:off x="1077320" y="1102682"/>
                  <a:ext cx="3034720" cy="921955"/>
                  <a:chOff x="0" y="0"/>
                  <a:chExt cx="3034719" cy="921954"/>
                </a:xfrm>
              </p:grpSpPr>
              <p:sp>
                <p:nvSpPr>
                  <p:cNvPr id="731" name="Gerader Verbinder 60"/>
                  <p:cNvSpPr/>
                  <p:nvPr/>
                </p:nvSpPr>
                <p:spPr>
                  <a:xfrm flipV="1">
                    <a:off x="2868" y="27334"/>
                    <a:ext cx="3026696" cy="866345"/>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32" name="Gerader Verbinder 61"/>
                  <p:cNvSpPr/>
                  <p:nvPr/>
                </p:nvSpPr>
                <p:spPr>
                  <a:xfrm flipH="1" flipV="1">
                    <a:off x="0" y="866125"/>
                    <a:ext cx="13669" cy="5583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33" name="Gerader Verbinder 62"/>
                  <p:cNvSpPr/>
                  <p:nvPr/>
                </p:nvSpPr>
                <p:spPr>
                  <a:xfrm flipH="1" flipV="1">
                    <a:off x="3021050" y="-1"/>
                    <a:ext cx="13670" cy="5583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738" name="Gruppieren 18"/>
                <p:cNvGrpSpPr/>
                <p:nvPr/>
              </p:nvGrpSpPr>
              <p:grpSpPr>
                <a:xfrm>
                  <a:off x="596189" y="1113507"/>
                  <a:ext cx="88764" cy="558279"/>
                  <a:chOff x="0" y="0"/>
                  <a:chExt cx="88763" cy="558278"/>
                </a:xfrm>
              </p:grpSpPr>
              <p:sp>
                <p:nvSpPr>
                  <p:cNvPr id="735" name="Gerader Verbinder 65"/>
                  <p:cNvSpPr/>
                  <p:nvPr/>
                </p:nvSpPr>
                <p:spPr>
                  <a:xfrm flipV="1">
                    <a:off x="46180" y="-1"/>
                    <a:ext cx="1448" cy="55823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36" name="Gerader Verbinder 66"/>
                  <p:cNvSpPr/>
                  <p:nvPr/>
                </p:nvSpPr>
                <p:spPr>
                  <a:xfrm flipH="1" flipV="1">
                    <a:off x="0" y="558057"/>
                    <a:ext cx="85209" cy="222"/>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37" name="Gerader Verbinder 67"/>
                  <p:cNvSpPr/>
                  <p:nvPr/>
                </p:nvSpPr>
                <p:spPr>
                  <a:xfrm flipH="1" flipV="1">
                    <a:off x="3555" y="1668"/>
                    <a:ext cx="85209" cy="222"/>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742" name="Gruppieren 18"/>
                <p:cNvGrpSpPr/>
                <p:nvPr/>
              </p:nvGrpSpPr>
              <p:grpSpPr>
                <a:xfrm>
                  <a:off x="596189" y="1113507"/>
                  <a:ext cx="88764" cy="558279"/>
                  <a:chOff x="0" y="0"/>
                  <a:chExt cx="88763" cy="558278"/>
                </a:xfrm>
              </p:grpSpPr>
              <p:sp>
                <p:nvSpPr>
                  <p:cNvPr id="739" name="Gerader Verbinder 65"/>
                  <p:cNvSpPr/>
                  <p:nvPr/>
                </p:nvSpPr>
                <p:spPr>
                  <a:xfrm flipV="1">
                    <a:off x="46180" y="-1"/>
                    <a:ext cx="1448" cy="55823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40" name="Gerader Verbinder 66"/>
                  <p:cNvSpPr/>
                  <p:nvPr/>
                </p:nvSpPr>
                <p:spPr>
                  <a:xfrm flipH="1" flipV="1">
                    <a:off x="0" y="558057"/>
                    <a:ext cx="85209" cy="222"/>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41" name="Gerader Verbinder 67"/>
                  <p:cNvSpPr/>
                  <p:nvPr/>
                </p:nvSpPr>
                <p:spPr>
                  <a:xfrm flipH="1" flipV="1">
                    <a:off x="3555" y="1668"/>
                    <a:ext cx="85209" cy="222"/>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sp>
            <p:nvSpPr>
              <p:cNvPr id="744" name="17 nm"/>
              <p:cNvSpPr txBox="1"/>
              <p:nvPr/>
            </p:nvSpPr>
            <p:spPr>
              <a:xfrm>
                <a:off x="0" y="1173874"/>
                <a:ext cx="739488"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Agency FB"/>
                    <a:ea typeface="Agency FB"/>
                    <a:cs typeface="Agency FB"/>
                    <a:sym typeface="Agency FB"/>
                  </a:defRPr>
                </a:lvl1pPr>
              </a:lstStyle>
              <a:p>
                <a:pPr>
                  <a:defRPr>
                    <a:latin typeface="+mj-lt"/>
                    <a:ea typeface="+mj-ea"/>
                    <a:cs typeface="+mj-cs"/>
                    <a:sym typeface="Calibri"/>
                  </a:defRPr>
                </a:pPr>
                <a:r>
                  <a:rPr>
                    <a:latin typeface="Agency FB"/>
                    <a:ea typeface="Agency FB"/>
                    <a:cs typeface="Agency FB"/>
                    <a:sym typeface="Agency FB"/>
                  </a:rPr>
                  <a:t>17 nm</a:t>
                </a:r>
              </a:p>
            </p:txBody>
          </p:sp>
          <p:sp>
            <p:nvSpPr>
              <p:cNvPr id="745" name="120 nm"/>
              <p:cNvSpPr txBox="1"/>
              <p:nvPr/>
            </p:nvSpPr>
            <p:spPr>
              <a:xfrm rot="20648403">
                <a:off x="2518053" y="1491658"/>
                <a:ext cx="866625"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Agency FB"/>
                    <a:ea typeface="Agency FB"/>
                    <a:cs typeface="Agency FB"/>
                    <a:sym typeface="Agency FB"/>
                  </a:defRPr>
                </a:lvl1pPr>
              </a:lstStyle>
              <a:p>
                <a:pPr>
                  <a:defRPr>
                    <a:latin typeface="+mj-lt"/>
                    <a:ea typeface="+mj-ea"/>
                    <a:cs typeface="+mj-cs"/>
                    <a:sym typeface="Calibri"/>
                  </a:defRPr>
                </a:pPr>
                <a:r>
                  <a:rPr>
                    <a:latin typeface="Agency FB"/>
                    <a:ea typeface="Agency FB"/>
                    <a:cs typeface="Agency FB"/>
                    <a:sym typeface="Agency FB"/>
                  </a:rPr>
                  <a:t>120 nm</a:t>
                </a:r>
              </a:p>
            </p:txBody>
          </p:sp>
        </p:grpSp>
        <p:sp>
          <p:nvSpPr>
            <p:cNvPr id="747" name="Textfeld 181"/>
            <p:cNvSpPr txBox="1"/>
            <p:nvPr/>
          </p:nvSpPr>
          <p:spPr>
            <a:xfrm>
              <a:off x="4105632" y="-12700"/>
              <a:ext cx="914551"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gency FB"/>
                  <a:ea typeface="Agency FB"/>
                  <a:cs typeface="Agency FB"/>
                  <a:sym typeface="Agency FB"/>
                </a:defRPr>
              </a:lvl1pPr>
            </a:lstStyle>
            <a:p>
              <a:pPr>
                <a:defRPr>
                  <a:latin typeface="+mj-lt"/>
                  <a:ea typeface="+mj-ea"/>
                  <a:cs typeface="+mj-cs"/>
                  <a:sym typeface="Calibri"/>
                </a:defRPr>
              </a:pPr>
              <a:r>
                <a:rPr>
                  <a:latin typeface="Agency FB"/>
                  <a:ea typeface="Agency FB"/>
                  <a:cs typeface="Agency FB"/>
                  <a:sym typeface="Agency FB"/>
                </a:rPr>
                <a:t> 15 nm</a:t>
              </a:r>
            </a:p>
          </p:txBody>
        </p:sp>
      </p:grpSp>
      <p:sp>
        <p:nvSpPr>
          <p:cNvPr id="749" name="Luzia Kilwing"/>
          <p:cNvSpPr txBox="1"/>
          <p:nvPr/>
        </p:nvSpPr>
        <p:spPr>
          <a:xfrm>
            <a:off x="10730742" y="182715"/>
            <a:ext cx="1228277"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57200">
              <a:defRPr i="1">
                <a:latin typeface="Gill Sans"/>
                <a:ea typeface="Gill Sans"/>
                <a:cs typeface="Gill Sans"/>
                <a:sym typeface="Gill Sans"/>
              </a:defRPr>
            </a:lvl1pPr>
          </a:lstStyle>
          <a:p>
            <a:pPr/>
            <a:r>
              <a:t>Luzia Kilwing</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Three-phase stepper motor…"/>
          <p:cNvSpPr txBox="1"/>
          <p:nvPr/>
        </p:nvSpPr>
        <p:spPr>
          <a:xfrm>
            <a:off x="6259011" y="210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grpSp>
        <p:nvGrpSpPr>
          <p:cNvPr id="756" name="Group"/>
          <p:cNvGrpSpPr/>
          <p:nvPr/>
        </p:nvGrpSpPr>
        <p:grpSpPr>
          <a:xfrm>
            <a:off x="5824863" y="2523689"/>
            <a:ext cx="6012839" cy="3706388"/>
            <a:chOff x="0" y="0"/>
            <a:chExt cx="6012838" cy="3706387"/>
          </a:xfrm>
        </p:grpSpPr>
        <p:pic>
          <p:nvPicPr>
            <p:cNvPr id="752" name="Screen Shot 2018-12-06 at 6.59.20 AM.png" descr="Screen Shot 2018-12-06 at 6.59.20 AM.png"/>
            <p:cNvPicPr>
              <a:picLocks noChangeAspect="1"/>
            </p:cNvPicPr>
            <p:nvPr/>
          </p:nvPicPr>
          <p:blipFill>
            <a:blip r:embed="rId2">
              <a:extLst/>
            </a:blip>
            <a:stretch>
              <a:fillRect/>
            </a:stretch>
          </p:blipFill>
          <p:spPr>
            <a:xfrm>
              <a:off x="0" y="0"/>
              <a:ext cx="6012839" cy="3706388"/>
            </a:xfrm>
            <a:prstGeom prst="rect">
              <a:avLst/>
            </a:prstGeom>
            <a:ln w="12700" cap="flat">
              <a:noFill/>
              <a:miter lim="400000"/>
            </a:ln>
            <a:effectLst/>
          </p:spPr>
        </p:pic>
        <p:grpSp>
          <p:nvGrpSpPr>
            <p:cNvPr id="755" name="Group"/>
            <p:cNvGrpSpPr/>
            <p:nvPr/>
          </p:nvGrpSpPr>
          <p:grpSpPr>
            <a:xfrm>
              <a:off x="5072160" y="1177090"/>
              <a:ext cx="736921" cy="396241"/>
              <a:chOff x="0" y="0"/>
              <a:chExt cx="736919" cy="396239"/>
            </a:xfrm>
          </p:grpSpPr>
          <p:sp>
            <p:nvSpPr>
              <p:cNvPr id="753" name="Line"/>
              <p:cNvSpPr/>
              <p:nvPr/>
            </p:nvSpPr>
            <p:spPr>
              <a:xfrm>
                <a:off x="102927" y="396239"/>
                <a:ext cx="508307"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754" name="3.5 nm"/>
              <p:cNvSpPr txBox="1"/>
              <p:nvPr/>
            </p:nvSpPr>
            <p:spPr>
              <a:xfrm>
                <a:off x="0" y="0"/>
                <a:ext cx="736920" cy="3774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Gill Sans"/>
                    <a:ea typeface="Gill Sans"/>
                    <a:cs typeface="Gill Sans"/>
                    <a:sym typeface="Gill Sans"/>
                  </a:defRPr>
                </a:lvl1pPr>
              </a:lstStyle>
              <a:p>
                <a:pPr/>
                <a:r>
                  <a:t>3.5 nm</a:t>
                </a:r>
              </a:p>
            </p:txBody>
          </p:sp>
        </p:grpSp>
      </p:grpSp>
      <p:sp>
        <p:nvSpPr>
          <p:cNvPr id="757" name="Cooperative stepping with short bridging strands?…"/>
          <p:cNvSpPr txBox="1"/>
          <p:nvPr/>
        </p:nvSpPr>
        <p:spPr>
          <a:xfrm>
            <a:off x="6450739" y="1110096"/>
            <a:ext cx="4789325"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a:solidFill>
                  <a:srgbClr val="0433FF"/>
                </a:solidFill>
                <a:latin typeface="Gill Sans"/>
                <a:ea typeface="Gill Sans"/>
                <a:cs typeface="Gill Sans"/>
                <a:sym typeface="Gill Sans"/>
              </a:defRPr>
            </a:pPr>
            <a:r>
              <a:t>Cooperative stepping with short bridging strands?</a:t>
            </a:r>
          </a:p>
          <a:p>
            <a:pPr algn="ctr" defTabSz="457200">
              <a:defRPr>
                <a:solidFill>
                  <a:srgbClr val="0433FF"/>
                </a:solidFill>
                <a:latin typeface="Gill Sans"/>
                <a:ea typeface="Gill Sans"/>
                <a:cs typeface="Gill Sans"/>
                <a:sym typeface="Gill Sans"/>
              </a:defRPr>
            </a:pPr>
            <a:r>
              <a:t>Integration of steppers along two axes?</a:t>
            </a:r>
          </a:p>
          <a:p>
            <a:pPr algn="ctr" defTabSz="457200">
              <a:defRPr>
                <a:solidFill>
                  <a:srgbClr val="0433FF"/>
                </a:solidFill>
                <a:latin typeface="Gill Sans"/>
                <a:ea typeface="Gill Sans"/>
                <a:cs typeface="Gill Sans"/>
                <a:sym typeface="Gill Sans"/>
              </a:defRPr>
            </a:pPr>
            <a:r>
              <a:t>Integration of deposition functionality?</a:t>
            </a:r>
          </a:p>
        </p:txBody>
      </p:sp>
      <p:pic>
        <p:nvPicPr>
          <p:cNvPr id="758" name="Screen Shot 2018-06-20 at 6.55.33 PM.png" descr="Screen Shot 2018-06-20 at 6.55.33 PM.png"/>
          <p:cNvPicPr>
            <a:picLocks noChangeAspect="1"/>
          </p:cNvPicPr>
          <p:nvPr/>
        </p:nvPicPr>
        <p:blipFill>
          <a:blip r:embed="rId3">
            <a:extLst/>
          </a:blip>
          <a:stretch>
            <a:fillRect/>
          </a:stretch>
        </p:blipFill>
        <p:spPr>
          <a:xfrm>
            <a:off x="274438" y="704377"/>
            <a:ext cx="5333950" cy="55817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0" name="Screen Shot 2018-12-06 at 6.59.20 AM.png" descr="Screen Shot 2018-12-06 at 6.59.20 AM.png"/>
          <p:cNvPicPr>
            <a:picLocks noChangeAspect="1"/>
          </p:cNvPicPr>
          <p:nvPr/>
        </p:nvPicPr>
        <p:blipFill>
          <a:blip r:embed="rId2">
            <a:extLst/>
          </a:blip>
          <a:stretch>
            <a:fillRect/>
          </a:stretch>
        </p:blipFill>
        <p:spPr>
          <a:xfrm>
            <a:off x="4526290" y="2391372"/>
            <a:ext cx="3366669" cy="2075256"/>
          </a:xfrm>
          <a:prstGeom prst="rect">
            <a:avLst/>
          </a:prstGeom>
          <a:ln w="12700">
            <a:miter lim="400000"/>
          </a:ln>
        </p:spPr>
      </p:pic>
      <p:sp>
        <p:nvSpPr>
          <p:cNvPr id="7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2" name="Near-term challenges…"/>
          <p:cNvSpPr txBox="1"/>
          <p:nvPr/>
        </p:nvSpPr>
        <p:spPr>
          <a:xfrm>
            <a:off x="585367" y="525216"/>
            <a:ext cx="7585880"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latin typeface="Gill Sans"/>
                <a:ea typeface="Gill Sans"/>
                <a:cs typeface="Gill Sans"/>
                <a:sym typeface="Gill Sans"/>
              </a:defRPr>
            </a:pPr>
            <a:r>
              <a:t>Near-term challenges</a:t>
            </a:r>
          </a:p>
          <a:p>
            <a:pPr>
              <a:defRPr>
                <a:latin typeface="Gill Sans"/>
                <a:ea typeface="Gill Sans"/>
                <a:cs typeface="Gill Sans"/>
                <a:sym typeface="Gill Sans"/>
              </a:defRPr>
            </a:pPr>
            <a:r>
              <a:t>High-failure rate (e.g. missed steps, getting stuck, missing pixels, unwanted pixels)</a:t>
            </a:r>
          </a:p>
          <a:p>
            <a:pPr>
              <a:defRPr>
                <a:latin typeface="Gill Sans"/>
                <a:ea typeface="Gill Sans"/>
                <a:cs typeface="Gill Sans"/>
                <a:sym typeface="Gill Sans"/>
              </a:defRPr>
            </a:pPr>
            <a:r>
              <a:t>Slow operation (&lt; 0.1 – 1 Hz)</a:t>
            </a:r>
          </a:p>
        </p:txBody>
      </p:sp>
      <p:sp>
        <p:nvSpPr>
          <p:cNvPr id="763" name="Near-term applications…"/>
          <p:cNvSpPr txBox="1"/>
          <p:nvPr/>
        </p:nvSpPr>
        <p:spPr>
          <a:xfrm>
            <a:off x="585367" y="2635971"/>
            <a:ext cx="4229992"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latin typeface="Gill Sans"/>
                <a:ea typeface="Gill Sans"/>
                <a:cs typeface="Gill Sans"/>
                <a:sym typeface="Gill Sans"/>
              </a:defRPr>
            </a:pPr>
            <a:r>
              <a:t>Near-term applications</a:t>
            </a:r>
          </a:p>
          <a:p>
            <a:pPr>
              <a:defRPr>
                <a:latin typeface="Gill Sans"/>
                <a:ea typeface="Gill Sans"/>
                <a:cs typeface="Gill Sans"/>
                <a:sym typeface="Gill Sans"/>
              </a:defRPr>
            </a:pPr>
            <a:r>
              <a:t>Massively parallel single-molecule biophysics</a:t>
            </a:r>
          </a:p>
          <a:p>
            <a:pPr>
              <a:defRPr>
                <a:latin typeface="Gill Sans"/>
                <a:ea typeface="Gill Sans"/>
                <a:cs typeface="Gill Sans"/>
                <a:sym typeface="Gill Sans"/>
              </a:defRPr>
            </a:pPr>
            <a:r>
              <a:t>Polymer library synthesis</a:t>
            </a:r>
          </a:p>
        </p:txBody>
      </p:sp>
      <p:sp>
        <p:nvSpPr>
          <p:cNvPr id="764" name="Long-term applications of Atomically Precise Manufacturing…"/>
          <p:cNvSpPr txBox="1"/>
          <p:nvPr/>
        </p:nvSpPr>
        <p:spPr>
          <a:xfrm>
            <a:off x="568817" y="4873727"/>
            <a:ext cx="10356078"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Gill Sans"/>
                <a:ea typeface="Gill Sans"/>
                <a:cs typeface="Gill Sans"/>
                <a:sym typeface="Gill Sans"/>
              </a:defRPr>
            </a:pPr>
            <a:r>
              <a:rPr b="1"/>
              <a:t>Long-term applications of Atomically Precise Manufacturing</a:t>
            </a:r>
            <a:endParaRPr b="1"/>
          </a:p>
          <a:p>
            <a:pPr>
              <a:defRPr>
                <a:latin typeface="Gill Sans"/>
                <a:ea typeface="Gill Sans"/>
                <a:cs typeface="Gill Sans"/>
                <a:sym typeface="Gill Sans"/>
              </a:defRPr>
            </a:pPr>
            <a:r>
              <a:t>photovoltaics; photosynthetic and fuel cells; thermoelectrics and anisotropic heat spreaders; solid-state lighting; molecular electronic and plasmonic circuits; selectively permeable membranes; self-repairing materials with high strength-to-weight and fracture resistance.</a:t>
            </a:r>
          </a:p>
        </p:txBody>
      </p:sp>
      <p:pic>
        <p:nvPicPr>
          <p:cNvPr id="765" name="Screen Shot 2018-06-20 at 6.55.33 PM.png" descr="Screen Shot 2018-06-20 at 6.55.33 PM.png"/>
          <p:cNvPicPr>
            <a:picLocks noChangeAspect="1"/>
          </p:cNvPicPr>
          <p:nvPr/>
        </p:nvPicPr>
        <p:blipFill>
          <a:blip r:embed="rId3">
            <a:extLst/>
          </a:blip>
          <a:stretch>
            <a:fillRect/>
          </a:stretch>
        </p:blipFill>
        <p:spPr>
          <a:xfrm>
            <a:off x="8166857" y="561971"/>
            <a:ext cx="3629293" cy="37978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Screen Shot 2018-09-25 at 7.28.26 PM.png" descr="Screen Shot 2018-09-25 at 7.28.26 PM.png"/>
          <p:cNvPicPr>
            <a:picLocks noChangeAspect="1"/>
          </p:cNvPicPr>
          <p:nvPr/>
        </p:nvPicPr>
        <p:blipFill>
          <a:blip r:embed="rId2">
            <a:extLst/>
          </a:blip>
          <a:stretch>
            <a:fillRect/>
          </a:stretch>
        </p:blipFill>
        <p:spPr>
          <a:xfrm>
            <a:off x="2838648" y="172475"/>
            <a:ext cx="6514704" cy="1145909"/>
          </a:xfrm>
          <a:prstGeom prst="rect">
            <a:avLst/>
          </a:prstGeom>
          <a:ln w="12700">
            <a:miter lim="400000"/>
          </a:ln>
        </p:spPr>
      </p:pic>
      <p:pic>
        <p:nvPicPr>
          <p:cNvPr id="189" name="Screen Shot 2018-09-25 at 7.32.48 PM.png" descr="Screen Shot 2018-09-25 at 7.32.48 PM.png"/>
          <p:cNvPicPr>
            <a:picLocks noChangeAspect="1"/>
          </p:cNvPicPr>
          <p:nvPr/>
        </p:nvPicPr>
        <p:blipFill>
          <a:blip r:embed="rId3">
            <a:extLst/>
          </a:blip>
          <a:stretch>
            <a:fillRect/>
          </a:stretch>
        </p:blipFill>
        <p:spPr>
          <a:xfrm>
            <a:off x="3573101" y="1443257"/>
            <a:ext cx="5045798" cy="5087270"/>
          </a:xfrm>
          <a:prstGeom prst="rect">
            <a:avLst/>
          </a:prstGeom>
          <a:ln w="12700">
            <a:miter lim="400000"/>
          </a:ln>
        </p:spPr>
      </p:pic>
      <p:sp>
        <p:nvSpPr>
          <p:cNvPr id="190" name="(100 nm)3…"/>
          <p:cNvSpPr txBox="1"/>
          <p:nvPr/>
        </p:nvSpPr>
        <p:spPr>
          <a:xfrm>
            <a:off x="9049010" y="4376512"/>
            <a:ext cx="2606081" cy="9858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609600">
              <a:defRPr sz="3200">
                <a:latin typeface="Gill Sans"/>
                <a:ea typeface="Gill Sans"/>
                <a:cs typeface="Gill Sans"/>
                <a:sym typeface="Gill Sans"/>
              </a:defRPr>
            </a:pPr>
            <a:r>
              <a:t>(100 nm)</a:t>
            </a:r>
            <a:r>
              <a:rPr baseline="31999"/>
              <a:t>3</a:t>
            </a:r>
            <a:endParaRPr baseline="31999"/>
          </a:p>
          <a:p>
            <a:pPr algn="ctr" defTabSz="609600">
              <a:defRPr sz="3200">
                <a:latin typeface="Gill Sans"/>
                <a:ea typeface="Gill Sans"/>
                <a:cs typeface="Gill Sans"/>
                <a:sym typeface="Gill Sans"/>
              </a:defRPr>
            </a:pPr>
            <a:r>
              <a:t>DNA sculpture</a:t>
            </a:r>
          </a:p>
        </p:txBody>
      </p:sp>
      <p:sp>
        <p:nvSpPr>
          <p:cNvPr id="191" name="unique (2.5 nm)3…"/>
          <p:cNvSpPr txBox="1"/>
          <p:nvPr/>
        </p:nvSpPr>
        <p:spPr>
          <a:xfrm>
            <a:off x="8749171" y="1937353"/>
            <a:ext cx="3205759" cy="9858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609600">
              <a:defRPr sz="3200">
                <a:latin typeface="Gill Sans"/>
                <a:ea typeface="Gill Sans"/>
                <a:cs typeface="Gill Sans"/>
                <a:sym typeface="Gill Sans"/>
              </a:defRPr>
            </a:pPr>
            <a:r>
              <a:t>unique (2.5 nm)</a:t>
            </a:r>
            <a:r>
              <a:rPr baseline="31999"/>
              <a:t>3</a:t>
            </a:r>
          </a:p>
          <a:p>
            <a:pPr algn="ctr" defTabSz="609600">
              <a:defRPr sz="3200">
                <a:latin typeface="Gill Sans"/>
                <a:ea typeface="Gill Sans"/>
                <a:cs typeface="Gill Sans"/>
                <a:sym typeface="Gill Sans"/>
              </a:defRPr>
            </a:pPr>
            <a:r>
              <a:t>DNA bricks/voxels</a:t>
            </a:r>
          </a:p>
        </p:txBody>
      </p:sp>
      <p:sp>
        <p:nvSpPr>
          <p:cNvPr id="192" name="Line"/>
          <p:cNvSpPr/>
          <p:nvPr/>
        </p:nvSpPr>
        <p:spPr>
          <a:xfrm>
            <a:off x="10255776" y="3051630"/>
            <a:ext cx="1" cy="1196444"/>
          </a:xfrm>
          <a:prstGeom prst="line">
            <a:avLst/>
          </a:prstGeom>
          <a:ln w="50800">
            <a:solidFill>
              <a:srgbClr val="000000"/>
            </a:solidFill>
            <a:tailEnd type="triangle"/>
          </a:ln>
        </p:spPr>
        <p:txBody>
          <a:bodyPr lIns="45719" rIns="45719"/>
          <a:lstStyle/>
          <a:p>
            <a:pPr/>
          </a:p>
        </p:txBody>
      </p:sp>
      <p:pic>
        <p:nvPicPr>
          <p:cNvPr id="193" name="Image" descr="Image"/>
          <p:cNvPicPr>
            <a:picLocks noChangeAspect="1"/>
          </p:cNvPicPr>
          <p:nvPr/>
        </p:nvPicPr>
        <p:blipFill>
          <a:blip r:embed="rId4">
            <a:extLst/>
          </a:blip>
          <a:stretch>
            <a:fillRect/>
          </a:stretch>
        </p:blipFill>
        <p:spPr>
          <a:xfrm>
            <a:off x="190642" y="1591859"/>
            <a:ext cx="3205759" cy="48086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3"/>
                                        </p:tgtEl>
                                        <p:attrNameLst>
                                          <p:attrName>style.visibility</p:attrName>
                                        </p:attrNameLst>
                                      </p:cBhvr>
                                      <p:to>
                                        <p:strVal val="visible"/>
                                      </p:to>
                                    </p:set>
                                    <p:animEffect filter="dissolve" transition="in">
                                      <p:cBhvr>
                                        <p:cTn id="7" dur="25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Screen Shot 2018-12-06 at 11.31.30 AM.png" descr="Screen Shot 2018-12-06 at 11.31.30 AM.png"/>
          <p:cNvPicPr>
            <a:picLocks noChangeAspect="1"/>
          </p:cNvPicPr>
          <p:nvPr/>
        </p:nvPicPr>
        <p:blipFill>
          <a:blip r:embed="rId2">
            <a:extLst/>
          </a:blip>
          <a:stretch>
            <a:fillRect/>
          </a:stretch>
        </p:blipFill>
        <p:spPr>
          <a:xfrm>
            <a:off x="643306" y="2129063"/>
            <a:ext cx="10905388" cy="3009468"/>
          </a:xfrm>
          <a:prstGeom prst="rect">
            <a:avLst/>
          </a:prstGeom>
          <a:ln w="12700">
            <a:miter lim="400000"/>
          </a:ln>
        </p:spPr>
      </p:pic>
      <p:pic>
        <p:nvPicPr>
          <p:cNvPr id="196" name="Screen Shot 2018-12-06 at 11.32.18 AM.png" descr="Screen Shot 2018-12-06 at 11.32.18 AM.png"/>
          <p:cNvPicPr>
            <a:picLocks noChangeAspect="1"/>
          </p:cNvPicPr>
          <p:nvPr/>
        </p:nvPicPr>
        <p:blipFill>
          <a:blip r:embed="rId3">
            <a:extLst/>
          </a:blip>
          <a:stretch>
            <a:fillRect/>
          </a:stretch>
        </p:blipFill>
        <p:spPr>
          <a:xfrm>
            <a:off x="336246" y="259783"/>
            <a:ext cx="7225368" cy="1592235"/>
          </a:xfrm>
          <a:prstGeom prst="rect">
            <a:avLst/>
          </a:prstGeom>
          <a:ln w="12700">
            <a:miter lim="400000"/>
          </a:ln>
        </p:spPr>
      </p:pic>
      <p:grpSp>
        <p:nvGrpSpPr>
          <p:cNvPr id="199" name="Demonstrated 32 steps with 97% yield per step"/>
          <p:cNvGrpSpPr/>
          <p:nvPr/>
        </p:nvGrpSpPr>
        <p:grpSpPr>
          <a:xfrm>
            <a:off x="2959144" y="5547416"/>
            <a:ext cx="6299112" cy="751841"/>
            <a:chOff x="0" y="0"/>
            <a:chExt cx="6299110" cy="751840"/>
          </a:xfrm>
        </p:grpSpPr>
        <p:sp>
          <p:nvSpPr>
            <p:cNvPr id="198" name="Demonstrated 32 steps with 97% yield per step"/>
            <p:cNvSpPr txBox="1"/>
            <p:nvPr/>
          </p:nvSpPr>
          <p:spPr>
            <a:xfrm>
              <a:off x="139699" y="139699"/>
              <a:ext cx="6019712" cy="472442"/>
            </a:xfrm>
            <a:prstGeom prst="rect">
              <a:avLst/>
            </a:prstGeom>
            <a:noFill/>
            <a:ln>
              <a:noFill/>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400">
                  <a:solidFill>
                    <a:srgbClr val="0433FF"/>
                  </a:solidFill>
                  <a:latin typeface="Gill Sans"/>
                  <a:ea typeface="Gill Sans"/>
                  <a:cs typeface="Gill Sans"/>
                  <a:sym typeface="Gill Sans"/>
                </a:defRPr>
              </a:lvl1pPr>
            </a:lstStyle>
            <a:p>
              <a:pPr/>
              <a:r>
                <a:t>Demonstrated 32 steps with 97% yield per step</a:t>
              </a:r>
            </a:p>
          </p:txBody>
        </p:sp>
        <p:pic>
          <p:nvPicPr>
            <p:cNvPr id="197" name="Demonstrated 32 steps with 97% yield per step" descr="Demonstrated 32 steps with 97% yield per step"/>
            <p:cNvPicPr>
              <a:picLocks noChangeAspect="0"/>
            </p:cNvPicPr>
            <p:nvPr/>
          </p:nvPicPr>
          <p:blipFill>
            <a:blip r:embed="rId4">
              <a:extLst/>
            </a:blip>
            <a:stretch>
              <a:fillRect/>
            </a:stretch>
          </p:blipFill>
          <p:spPr>
            <a:xfrm>
              <a:off x="-1" y="0"/>
              <a:ext cx="6299112" cy="75184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Test 8_high res.mp4" descr="Test 8_high re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145228" y="1536834"/>
            <a:ext cx="8985480" cy="5054332"/>
          </a:xfrm>
          <a:prstGeom prst="rect">
            <a:avLst/>
          </a:prstGeom>
          <a:ln w="12700">
            <a:miter lim="400000"/>
          </a:ln>
        </p:spPr>
      </p:pic>
      <p:sp>
        <p:nvSpPr>
          <p:cNvPr id="202" name="animation by Luzia Kilwing"/>
          <p:cNvSpPr txBox="1"/>
          <p:nvPr/>
        </p:nvSpPr>
        <p:spPr>
          <a:xfrm>
            <a:off x="1310843" y="5161115"/>
            <a:ext cx="2395722"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57200">
              <a:defRPr i="1">
                <a:latin typeface="Gill Sans"/>
                <a:ea typeface="Gill Sans"/>
                <a:cs typeface="Gill Sans"/>
                <a:sym typeface="Gill Sans"/>
              </a:defRPr>
            </a:lvl1pPr>
          </a:lstStyle>
          <a:p>
            <a:pPr/>
            <a:r>
              <a:t>animation by Luzia Kilwing</a:t>
            </a:r>
          </a:p>
        </p:txBody>
      </p:sp>
      <p:sp>
        <p:nvSpPr>
          <p:cNvPr id="203" name="Three-phase stepper motor…"/>
          <p:cNvSpPr txBox="1"/>
          <p:nvPr/>
        </p:nvSpPr>
        <p:spPr>
          <a:xfrm>
            <a:off x="6259011" y="210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grpSp>
        <p:nvGrpSpPr>
          <p:cNvPr id="206" name="Group"/>
          <p:cNvGrpSpPr/>
          <p:nvPr/>
        </p:nvGrpSpPr>
        <p:grpSpPr>
          <a:xfrm>
            <a:off x="10135023" y="3446779"/>
            <a:ext cx="736921" cy="396241"/>
            <a:chOff x="0" y="0"/>
            <a:chExt cx="736919" cy="396239"/>
          </a:xfrm>
        </p:grpSpPr>
        <p:sp>
          <p:nvSpPr>
            <p:cNvPr id="204" name="Line"/>
            <p:cNvSpPr/>
            <p:nvPr/>
          </p:nvSpPr>
          <p:spPr>
            <a:xfrm>
              <a:off x="102927" y="396239"/>
              <a:ext cx="508307"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205" name="3.5 nm"/>
            <p:cNvSpPr txBox="1"/>
            <p:nvPr/>
          </p:nvSpPr>
          <p:spPr>
            <a:xfrm>
              <a:off x="0" y="0"/>
              <a:ext cx="736920" cy="3774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Gill Sans"/>
                  <a:ea typeface="Gill Sans"/>
                  <a:cs typeface="Gill Sans"/>
                  <a:sym typeface="Gill Sans"/>
                </a:defRPr>
              </a:lvl1pPr>
            </a:lstStyle>
            <a:p>
              <a:pPr/>
              <a:r>
                <a:t>3.5 nm</a:t>
              </a:r>
            </a:p>
          </p:txBody>
        </p:sp>
      </p:grpSp>
      <p:sp>
        <p:nvSpPr>
          <p:cNvPr id="207" name="Cooperative stepping with short bridging strands?…"/>
          <p:cNvSpPr txBox="1"/>
          <p:nvPr/>
        </p:nvSpPr>
        <p:spPr>
          <a:xfrm>
            <a:off x="6450739" y="1237096"/>
            <a:ext cx="4789325" cy="1158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lnSpc>
                <a:spcPct val="150000"/>
              </a:lnSpc>
              <a:defRPr>
                <a:solidFill>
                  <a:srgbClr val="0433FF"/>
                </a:solidFill>
                <a:latin typeface="Gill Sans"/>
                <a:ea typeface="Gill Sans"/>
                <a:cs typeface="Gill Sans"/>
                <a:sym typeface="Gill Sans"/>
              </a:defRPr>
            </a:pPr>
            <a:r>
              <a:t>Cooperative stepping with short bridging strands?</a:t>
            </a:r>
          </a:p>
          <a:p>
            <a:pPr algn="ctr" defTabSz="457200">
              <a:lnSpc>
                <a:spcPct val="150000"/>
              </a:lnSpc>
              <a:defRPr>
                <a:solidFill>
                  <a:srgbClr val="0433FF"/>
                </a:solidFill>
                <a:latin typeface="Gill Sans"/>
                <a:ea typeface="Gill Sans"/>
                <a:cs typeface="Gill Sans"/>
                <a:sym typeface="Gill Sans"/>
              </a:defRPr>
            </a:pPr>
            <a:r>
              <a:t>Integration of steppers along two axes?</a:t>
            </a:r>
          </a:p>
          <a:p>
            <a:pPr algn="ctr" defTabSz="457200">
              <a:lnSpc>
                <a:spcPct val="150000"/>
              </a:lnSpc>
              <a:defRPr>
                <a:solidFill>
                  <a:srgbClr val="0433FF"/>
                </a:solidFill>
                <a:latin typeface="Gill Sans"/>
                <a:ea typeface="Gill Sans"/>
                <a:cs typeface="Gill Sans"/>
                <a:sym typeface="Gill Sans"/>
              </a:defRPr>
            </a:pPr>
            <a:r>
              <a:t>Integration of deposition functionality?</a:t>
            </a:r>
          </a:p>
        </p:txBody>
      </p:sp>
      <p:pic>
        <p:nvPicPr>
          <p:cNvPr id="208" name="Screen Shot 2018-06-20 at 6.55.33 PM.png" descr="Screen Shot 2018-06-20 at 6.55.33 PM.png"/>
          <p:cNvPicPr>
            <a:picLocks noChangeAspect="1"/>
          </p:cNvPicPr>
          <p:nvPr/>
        </p:nvPicPr>
        <p:blipFill>
          <a:blip r:embed="rId5">
            <a:extLst/>
          </a:blip>
          <a:stretch>
            <a:fillRect/>
          </a:stretch>
        </p:blipFill>
        <p:spPr>
          <a:xfrm>
            <a:off x="292857" y="307971"/>
            <a:ext cx="3629293" cy="37978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034000" fill="hold"/>
                                        <p:tgtEl>
                                          <p:spTgt spid="2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7" name="Gruppieren 212"/>
          <p:cNvGrpSpPr/>
          <p:nvPr/>
        </p:nvGrpSpPr>
        <p:grpSpPr>
          <a:xfrm>
            <a:off x="7117750" y="1906234"/>
            <a:ext cx="315665" cy="709961"/>
            <a:chOff x="0" y="0"/>
            <a:chExt cx="315664" cy="709960"/>
          </a:xfrm>
        </p:grpSpPr>
        <p:grpSp>
          <p:nvGrpSpPr>
            <p:cNvPr id="225" name="Gruppieren 19"/>
            <p:cNvGrpSpPr/>
            <p:nvPr/>
          </p:nvGrpSpPr>
          <p:grpSpPr>
            <a:xfrm>
              <a:off x="191539" y="6350"/>
              <a:ext cx="124126" cy="651314"/>
              <a:chOff x="0" y="0"/>
              <a:chExt cx="124124" cy="651313"/>
            </a:xfrm>
          </p:grpSpPr>
          <p:sp>
            <p:nvSpPr>
              <p:cNvPr id="210" name="Gerader Verbinder 64"/>
              <p:cNvSpPr/>
              <p:nvPr/>
            </p:nvSpPr>
            <p:spPr>
              <a:xfrm flipH="1" flipV="1">
                <a:off x="120899" y="0"/>
                <a:ext cx="3226" cy="651314"/>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1" name="Gerader Verbinder 65"/>
              <p:cNvSpPr/>
              <p:nvPr/>
            </p:nvSpPr>
            <p:spPr>
              <a:xfrm flipH="1">
                <a:off x="3054" y="643610"/>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2" name="Gerader Verbinder 66"/>
              <p:cNvSpPr/>
              <p:nvPr/>
            </p:nvSpPr>
            <p:spPr>
              <a:xfrm flipH="1">
                <a:off x="2397" y="592417"/>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3" name="Gerader Verbinder 67"/>
              <p:cNvSpPr/>
              <p:nvPr/>
            </p:nvSpPr>
            <p:spPr>
              <a:xfrm flipH="1">
                <a:off x="672" y="541999"/>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4" name="Gerader Verbinder 68"/>
              <p:cNvSpPr/>
              <p:nvPr/>
            </p:nvSpPr>
            <p:spPr>
              <a:xfrm flipH="1">
                <a:off x="1597" y="491583"/>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5" name="Gerader Verbinder 74"/>
              <p:cNvSpPr/>
              <p:nvPr/>
            </p:nvSpPr>
            <p:spPr>
              <a:xfrm flipH="1">
                <a:off x="80" y="448187"/>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6" name="Gerader Verbinder 75"/>
              <p:cNvSpPr/>
              <p:nvPr/>
            </p:nvSpPr>
            <p:spPr>
              <a:xfrm flipH="1">
                <a:off x="1804" y="399375"/>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7" name="Gerader Verbinder 76"/>
              <p:cNvSpPr/>
              <p:nvPr/>
            </p:nvSpPr>
            <p:spPr>
              <a:xfrm flipH="1">
                <a:off x="79" y="348957"/>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8" name="Gerader Verbinder 78"/>
              <p:cNvSpPr/>
              <p:nvPr/>
            </p:nvSpPr>
            <p:spPr>
              <a:xfrm flipH="1">
                <a:off x="1" y="303190"/>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19" name="Gerader Verbinder 79"/>
              <p:cNvSpPr/>
              <p:nvPr/>
            </p:nvSpPr>
            <p:spPr>
              <a:xfrm flipH="1">
                <a:off x="1725" y="254378"/>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20" name="Gerader Verbinder 80"/>
              <p:cNvSpPr/>
              <p:nvPr/>
            </p:nvSpPr>
            <p:spPr>
              <a:xfrm flipH="1">
                <a:off x="0" y="203960"/>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21" name="Gerader Verbinder 81"/>
              <p:cNvSpPr/>
              <p:nvPr/>
            </p:nvSpPr>
            <p:spPr>
              <a:xfrm flipH="1" flipV="1">
                <a:off x="925" y="153544"/>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22" name="Gerader Verbinder 82"/>
              <p:cNvSpPr/>
              <p:nvPr/>
            </p:nvSpPr>
            <p:spPr>
              <a:xfrm flipH="1" flipV="1">
                <a:off x="1789" y="110148"/>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23" name="Gerader Verbinder 83"/>
              <p:cNvSpPr/>
              <p:nvPr/>
            </p:nvSpPr>
            <p:spPr>
              <a:xfrm flipH="1" flipV="1">
                <a:off x="1132" y="61336"/>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sp>
            <p:nvSpPr>
              <p:cNvPr id="224" name="Gerader Verbinder 84"/>
              <p:cNvSpPr/>
              <p:nvPr/>
            </p:nvSpPr>
            <p:spPr>
              <a:xfrm flipH="1" flipV="1">
                <a:off x="1788" y="10918"/>
                <a:ext cx="113932" cy="1"/>
              </a:xfrm>
              <a:prstGeom prst="line">
                <a:avLst/>
              </a:prstGeom>
              <a:noFill/>
              <a:ln w="19050" cap="flat">
                <a:solidFill>
                  <a:srgbClr val="CC0000"/>
                </a:solidFill>
                <a:prstDash val="solid"/>
                <a:round/>
              </a:ln>
              <a:effectLst/>
            </p:spPr>
            <p:txBody>
              <a:bodyPr wrap="square" lIns="45719" tIns="45719" rIns="45719" bIns="45719" numCol="1" anchor="t">
                <a:noAutofit/>
              </a:bodyPr>
              <a:lstStyle/>
              <a:p>
                <a:pPr/>
              </a:p>
            </p:txBody>
          </p:sp>
        </p:grpSp>
        <p:sp>
          <p:nvSpPr>
            <p:cNvPr id="226" name="Rechteck 211"/>
            <p:cNvSpPr/>
            <p:nvPr/>
          </p:nvSpPr>
          <p:spPr>
            <a:xfrm>
              <a:off x="-1" y="0"/>
              <a:ext cx="209949" cy="7099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nvGrpSpPr>
          <p:cNvPr id="236" name="Gruppieren 126"/>
          <p:cNvGrpSpPr/>
          <p:nvPr/>
        </p:nvGrpSpPr>
        <p:grpSpPr>
          <a:xfrm>
            <a:off x="5059710" y="4517921"/>
            <a:ext cx="118038" cy="367419"/>
            <a:chOff x="0" y="0"/>
            <a:chExt cx="118037" cy="367418"/>
          </a:xfrm>
        </p:grpSpPr>
        <p:sp>
          <p:nvSpPr>
            <p:cNvPr id="228" name="Gerader Verbinder 127"/>
            <p:cNvSpPr/>
            <p:nvPr/>
          </p:nvSpPr>
          <p:spPr>
            <a:xfrm flipH="1" flipV="1">
              <a:off x="2381" y="6351"/>
              <a:ext cx="113933"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29" name="Gerader Verbinder 128"/>
            <p:cNvSpPr/>
            <p:nvPr/>
          </p:nvSpPr>
          <p:spPr>
            <a:xfrm flipH="1" flipV="1">
              <a:off x="4106" y="5516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30" name="Gerader Verbinder 129"/>
            <p:cNvSpPr/>
            <p:nvPr/>
          </p:nvSpPr>
          <p:spPr>
            <a:xfrm flipH="1" flipV="1">
              <a:off x="0" y="105581"/>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31" name="Gerader Verbinder 130"/>
            <p:cNvSpPr/>
            <p:nvPr/>
          </p:nvSpPr>
          <p:spPr>
            <a:xfrm flipH="1" flipV="1">
              <a:off x="925" y="155997"/>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32" name="Gerader Verbinder 131"/>
            <p:cNvSpPr/>
            <p:nvPr/>
          </p:nvSpPr>
          <p:spPr>
            <a:xfrm flipH="1" flipV="1">
              <a:off x="1789" y="19939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33" name="Gerader Verbinder 132"/>
            <p:cNvSpPr/>
            <p:nvPr/>
          </p:nvSpPr>
          <p:spPr>
            <a:xfrm flipH="1">
              <a:off x="1132" y="248205"/>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34" name="Gerader Verbinder 133"/>
            <p:cNvSpPr/>
            <p:nvPr/>
          </p:nvSpPr>
          <p:spPr>
            <a:xfrm flipH="1">
              <a:off x="1788" y="29862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35" name="Gerader Verbinder 134"/>
            <p:cNvSpPr/>
            <p:nvPr/>
          </p:nvSpPr>
          <p:spPr>
            <a:xfrm flipH="1">
              <a:off x="2079" y="0"/>
              <a:ext cx="1" cy="367419"/>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grpSp>
      <p:grpSp>
        <p:nvGrpSpPr>
          <p:cNvPr id="245" name="Gruppieren 117"/>
          <p:cNvGrpSpPr/>
          <p:nvPr/>
        </p:nvGrpSpPr>
        <p:grpSpPr>
          <a:xfrm>
            <a:off x="4547249" y="4517921"/>
            <a:ext cx="118038" cy="367419"/>
            <a:chOff x="0" y="0"/>
            <a:chExt cx="118037" cy="367418"/>
          </a:xfrm>
        </p:grpSpPr>
        <p:sp>
          <p:nvSpPr>
            <p:cNvPr id="237" name="Gerader Verbinder 118"/>
            <p:cNvSpPr/>
            <p:nvPr/>
          </p:nvSpPr>
          <p:spPr>
            <a:xfrm flipH="1" flipV="1">
              <a:off x="2381" y="6351"/>
              <a:ext cx="113933"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38" name="Gerader Verbinder 119"/>
            <p:cNvSpPr/>
            <p:nvPr/>
          </p:nvSpPr>
          <p:spPr>
            <a:xfrm flipH="1" flipV="1">
              <a:off x="4106" y="5516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39" name="Gerader Verbinder 120"/>
            <p:cNvSpPr/>
            <p:nvPr/>
          </p:nvSpPr>
          <p:spPr>
            <a:xfrm flipH="1" flipV="1">
              <a:off x="0" y="105581"/>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40" name="Gerader Verbinder 121"/>
            <p:cNvSpPr/>
            <p:nvPr/>
          </p:nvSpPr>
          <p:spPr>
            <a:xfrm flipH="1" flipV="1">
              <a:off x="925" y="155997"/>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41" name="Gerader Verbinder 122"/>
            <p:cNvSpPr/>
            <p:nvPr/>
          </p:nvSpPr>
          <p:spPr>
            <a:xfrm flipH="1" flipV="1">
              <a:off x="1789" y="19939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42" name="Gerader Verbinder 123"/>
            <p:cNvSpPr/>
            <p:nvPr/>
          </p:nvSpPr>
          <p:spPr>
            <a:xfrm flipH="1">
              <a:off x="1132" y="248205"/>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43" name="Gerader Verbinder 124"/>
            <p:cNvSpPr/>
            <p:nvPr/>
          </p:nvSpPr>
          <p:spPr>
            <a:xfrm flipH="1">
              <a:off x="1788" y="29862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44" name="Gerader Verbinder 125"/>
            <p:cNvSpPr/>
            <p:nvPr/>
          </p:nvSpPr>
          <p:spPr>
            <a:xfrm flipH="1">
              <a:off x="2079" y="0"/>
              <a:ext cx="1" cy="367419"/>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grpSp>
      <p:grpSp>
        <p:nvGrpSpPr>
          <p:cNvPr id="254" name="Gruppieren 135"/>
          <p:cNvGrpSpPr/>
          <p:nvPr/>
        </p:nvGrpSpPr>
        <p:grpSpPr>
          <a:xfrm>
            <a:off x="5580552" y="4524009"/>
            <a:ext cx="118038" cy="367419"/>
            <a:chOff x="0" y="0"/>
            <a:chExt cx="118037" cy="367418"/>
          </a:xfrm>
        </p:grpSpPr>
        <p:sp>
          <p:nvSpPr>
            <p:cNvPr id="246" name="Gerader Verbinder 136"/>
            <p:cNvSpPr/>
            <p:nvPr/>
          </p:nvSpPr>
          <p:spPr>
            <a:xfrm flipH="1" flipV="1">
              <a:off x="2381" y="6351"/>
              <a:ext cx="113933"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47" name="Gerader Verbinder 137"/>
            <p:cNvSpPr/>
            <p:nvPr/>
          </p:nvSpPr>
          <p:spPr>
            <a:xfrm flipH="1" flipV="1">
              <a:off x="4106" y="5516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48" name="Gerader Verbinder 138"/>
            <p:cNvSpPr/>
            <p:nvPr/>
          </p:nvSpPr>
          <p:spPr>
            <a:xfrm flipH="1" flipV="1">
              <a:off x="0" y="105581"/>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49" name="Gerader Verbinder 139"/>
            <p:cNvSpPr/>
            <p:nvPr/>
          </p:nvSpPr>
          <p:spPr>
            <a:xfrm flipH="1" flipV="1">
              <a:off x="925" y="155997"/>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0" name="Gerader Verbinder 140"/>
            <p:cNvSpPr/>
            <p:nvPr/>
          </p:nvSpPr>
          <p:spPr>
            <a:xfrm flipH="1" flipV="1">
              <a:off x="1789" y="19939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1" name="Gerader Verbinder 141"/>
            <p:cNvSpPr/>
            <p:nvPr/>
          </p:nvSpPr>
          <p:spPr>
            <a:xfrm flipH="1">
              <a:off x="1132" y="248205"/>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2" name="Gerader Verbinder 142"/>
            <p:cNvSpPr/>
            <p:nvPr/>
          </p:nvSpPr>
          <p:spPr>
            <a:xfrm flipH="1">
              <a:off x="1788" y="29862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3" name="Gerader Verbinder 143"/>
            <p:cNvSpPr/>
            <p:nvPr/>
          </p:nvSpPr>
          <p:spPr>
            <a:xfrm flipH="1">
              <a:off x="2079" y="0"/>
              <a:ext cx="1" cy="367419"/>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grpSp>
      <p:grpSp>
        <p:nvGrpSpPr>
          <p:cNvPr id="263" name="Gruppieren 162"/>
          <p:cNvGrpSpPr/>
          <p:nvPr/>
        </p:nvGrpSpPr>
        <p:grpSpPr>
          <a:xfrm>
            <a:off x="7162527" y="4520041"/>
            <a:ext cx="118038" cy="367419"/>
            <a:chOff x="0" y="0"/>
            <a:chExt cx="118037" cy="367418"/>
          </a:xfrm>
        </p:grpSpPr>
        <p:sp>
          <p:nvSpPr>
            <p:cNvPr id="255" name="Gerader Verbinder 163"/>
            <p:cNvSpPr/>
            <p:nvPr/>
          </p:nvSpPr>
          <p:spPr>
            <a:xfrm flipH="1" flipV="1">
              <a:off x="2381" y="6351"/>
              <a:ext cx="113933"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6" name="Gerader Verbinder 164"/>
            <p:cNvSpPr/>
            <p:nvPr/>
          </p:nvSpPr>
          <p:spPr>
            <a:xfrm flipH="1" flipV="1">
              <a:off x="4106" y="5516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7" name="Gerader Verbinder 165"/>
            <p:cNvSpPr/>
            <p:nvPr/>
          </p:nvSpPr>
          <p:spPr>
            <a:xfrm flipH="1" flipV="1">
              <a:off x="0" y="105581"/>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8" name="Gerader Verbinder 166"/>
            <p:cNvSpPr/>
            <p:nvPr/>
          </p:nvSpPr>
          <p:spPr>
            <a:xfrm flipH="1" flipV="1">
              <a:off x="925" y="155997"/>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59" name="Gerader Verbinder 167"/>
            <p:cNvSpPr/>
            <p:nvPr/>
          </p:nvSpPr>
          <p:spPr>
            <a:xfrm flipH="1" flipV="1">
              <a:off x="1789" y="19939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60" name="Gerader Verbinder 168"/>
            <p:cNvSpPr/>
            <p:nvPr/>
          </p:nvSpPr>
          <p:spPr>
            <a:xfrm flipH="1">
              <a:off x="1132" y="248205"/>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61" name="Gerader Verbinder 169"/>
            <p:cNvSpPr/>
            <p:nvPr/>
          </p:nvSpPr>
          <p:spPr>
            <a:xfrm flipH="1">
              <a:off x="1788" y="29862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262" name="Gerader Verbinder 170"/>
            <p:cNvSpPr/>
            <p:nvPr/>
          </p:nvSpPr>
          <p:spPr>
            <a:xfrm flipH="1">
              <a:off x="2079" y="0"/>
              <a:ext cx="1" cy="367419"/>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grpSp>
      <p:grpSp>
        <p:nvGrpSpPr>
          <p:cNvPr id="272" name="Gruppieren 171"/>
          <p:cNvGrpSpPr/>
          <p:nvPr/>
        </p:nvGrpSpPr>
        <p:grpSpPr>
          <a:xfrm>
            <a:off x="7693780" y="4533344"/>
            <a:ext cx="118038" cy="367419"/>
            <a:chOff x="0" y="0"/>
            <a:chExt cx="118037" cy="367418"/>
          </a:xfrm>
        </p:grpSpPr>
        <p:sp>
          <p:nvSpPr>
            <p:cNvPr id="264" name="Gerader Verbinder 172"/>
            <p:cNvSpPr/>
            <p:nvPr/>
          </p:nvSpPr>
          <p:spPr>
            <a:xfrm flipH="1" flipV="1">
              <a:off x="2381" y="6351"/>
              <a:ext cx="113933"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65" name="Gerader Verbinder 173"/>
            <p:cNvSpPr/>
            <p:nvPr/>
          </p:nvSpPr>
          <p:spPr>
            <a:xfrm flipH="1" flipV="1">
              <a:off x="4106" y="5516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66" name="Gerader Verbinder 174"/>
            <p:cNvSpPr/>
            <p:nvPr/>
          </p:nvSpPr>
          <p:spPr>
            <a:xfrm flipH="1" flipV="1">
              <a:off x="0" y="105581"/>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67" name="Gerader Verbinder 175"/>
            <p:cNvSpPr/>
            <p:nvPr/>
          </p:nvSpPr>
          <p:spPr>
            <a:xfrm flipH="1" flipV="1">
              <a:off x="925" y="155997"/>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68" name="Gerader Verbinder 176"/>
            <p:cNvSpPr/>
            <p:nvPr/>
          </p:nvSpPr>
          <p:spPr>
            <a:xfrm flipH="1" flipV="1">
              <a:off x="1789" y="19939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69" name="Gerader Verbinder 177"/>
            <p:cNvSpPr/>
            <p:nvPr/>
          </p:nvSpPr>
          <p:spPr>
            <a:xfrm flipH="1">
              <a:off x="1132" y="248205"/>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70" name="Gerader Verbinder 178"/>
            <p:cNvSpPr/>
            <p:nvPr/>
          </p:nvSpPr>
          <p:spPr>
            <a:xfrm flipH="1">
              <a:off x="1788" y="29862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71" name="Gerader Verbinder 179"/>
            <p:cNvSpPr/>
            <p:nvPr/>
          </p:nvSpPr>
          <p:spPr>
            <a:xfrm flipH="1">
              <a:off x="2079" y="0"/>
              <a:ext cx="1" cy="367419"/>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grpSp>
      <p:grpSp>
        <p:nvGrpSpPr>
          <p:cNvPr id="281" name="Gruppieren 153"/>
          <p:cNvGrpSpPr/>
          <p:nvPr/>
        </p:nvGrpSpPr>
        <p:grpSpPr>
          <a:xfrm>
            <a:off x="6677882" y="4517661"/>
            <a:ext cx="118038" cy="367419"/>
            <a:chOff x="0" y="0"/>
            <a:chExt cx="118037" cy="367418"/>
          </a:xfrm>
        </p:grpSpPr>
        <p:sp>
          <p:nvSpPr>
            <p:cNvPr id="273" name="Gerader Verbinder 154"/>
            <p:cNvSpPr/>
            <p:nvPr/>
          </p:nvSpPr>
          <p:spPr>
            <a:xfrm flipH="1" flipV="1">
              <a:off x="2381" y="6351"/>
              <a:ext cx="113933"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74" name="Gerader Verbinder 155"/>
            <p:cNvSpPr/>
            <p:nvPr/>
          </p:nvSpPr>
          <p:spPr>
            <a:xfrm flipH="1" flipV="1">
              <a:off x="4106" y="5516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75" name="Gerader Verbinder 156"/>
            <p:cNvSpPr/>
            <p:nvPr/>
          </p:nvSpPr>
          <p:spPr>
            <a:xfrm flipH="1" flipV="1">
              <a:off x="0" y="105581"/>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76" name="Gerader Verbinder 157"/>
            <p:cNvSpPr/>
            <p:nvPr/>
          </p:nvSpPr>
          <p:spPr>
            <a:xfrm flipH="1" flipV="1">
              <a:off x="925" y="155997"/>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77" name="Gerader Verbinder 158"/>
            <p:cNvSpPr/>
            <p:nvPr/>
          </p:nvSpPr>
          <p:spPr>
            <a:xfrm flipH="1" flipV="1">
              <a:off x="1789" y="19939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78" name="Gerader Verbinder 159"/>
            <p:cNvSpPr/>
            <p:nvPr/>
          </p:nvSpPr>
          <p:spPr>
            <a:xfrm flipH="1">
              <a:off x="1132" y="248205"/>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79" name="Gerader Verbinder 160"/>
            <p:cNvSpPr/>
            <p:nvPr/>
          </p:nvSpPr>
          <p:spPr>
            <a:xfrm flipH="1">
              <a:off x="1788" y="29862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0" name="Gerader Verbinder 161"/>
            <p:cNvSpPr/>
            <p:nvPr/>
          </p:nvSpPr>
          <p:spPr>
            <a:xfrm flipH="1">
              <a:off x="2079" y="0"/>
              <a:ext cx="1" cy="367419"/>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grpSp>
      <p:grpSp>
        <p:nvGrpSpPr>
          <p:cNvPr id="290" name="Gruppieren 180"/>
          <p:cNvGrpSpPr/>
          <p:nvPr/>
        </p:nvGrpSpPr>
        <p:grpSpPr>
          <a:xfrm>
            <a:off x="8210133" y="4518240"/>
            <a:ext cx="118038" cy="367419"/>
            <a:chOff x="0" y="0"/>
            <a:chExt cx="118037" cy="367418"/>
          </a:xfrm>
        </p:grpSpPr>
        <p:sp>
          <p:nvSpPr>
            <p:cNvPr id="282" name="Gerader Verbinder 181"/>
            <p:cNvSpPr/>
            <p:nvPr/>
          </p:nvSpPr>
          <p:spPr>
            <a:xfrm flipH="1" flipV="1">
              <a:off x="2381" y="6351"/>
              <a:ext cx="113933"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3" name="Gerader Verbinder 182"/>
            <p:cNvSpPr/>
            <p:nvPr/>
          </p:nvSpPr>
          <p:spPr>
            <a:xfrm flipH="1" flipV="1">
              <a:off x="4106" y="5516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4" name="Gerader Verbinder 183"/>
            <p:cNvSpPr/>
            <p:nvPr/>
          </p:nvSpPr>
          <p:spPr>
            <a:xfrm flipH="1" flipV="1">
              <a:off x="0" y="105581"/>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5" name="Gerader Verbinder 184"/>
            <p:cNvSpPr/>
            <p:nvPr/>
          </p:nvSpPr>
          <p:spPr>
            <a:xfrm flipH="1" flipV="1">
              <a:off x="925" y="155997"/>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6" name="Gerader Verbinder 185"/>
            <p:cNvSpPr/>
            <p:nvPr/>
          </p:nvSpPr>
          <p:spPr>
            <a:xfrm flipH="1" flipV="1">
              <a:off x="1789" y="19939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7" name="Gerader Verbinder 186"/>
            <p:cNvSpPr/>
            <p:nvPr/>
          </p:nvSpPr>
          <p:spPr>
            <a:xfrm flipH="1">
              <a:off x="1132" y="248205"/>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8" name="Gerader Verbinder 187"/>
            <p:cNvSpPr/>
            <p:nvPr/>
          </p:nvSpPr>
          <p:spPr>
            <a:xfrm flipH="1">
              <a:off x="1788" y="29862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289" name="Gerader Verbinder 188"/>
            <p:cNvSpPr/>
            <p:nvPr/>
          </p:nvSpPr>
          <p:spPr>
            <a:xfrm flipH="1">
              <a:off x="2079" y="0"/>
              <a:ext cx="1" cy="367419"/>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grpSp>
      <p:grpSp>
        <p:nvGrpSpPr>
          <p:cNvPr id="299" name="Gruppieren 144"/>
          <p:cNvGrpSpPr/>
          <p:nvPr/>
        </p:nvGrpSpPr>
        <p:grpSpPr>
          <a:xfrm>
            <a:off x="6165420" y="4517661"/>
            <a:ext cx="118038" cy="367419"/>
            <a:chOff x="0" y="0"/>
            <a:chExt cx="118037" cy="367418"/>
          </a:xfrm>
        </p:grpSpPr>
        <p:sp>
          <p:nvSpPr>
            <p:cNvPr id="291" name="Gerader Verbinder 145"/>
            <p:cNvSpPr/>
            <p:nvPr/>
          </p:nvSpPr>
          <p:spPr>
            <a:xfrm flipH="1" flipV="1">
              <a:off x="2381" y="6351"/>
              <a:ext cx="113933"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92" name="Gerader Verbinder 146"/>
            <p:cNvSpPr/>
            <p:nvPr/>
          </p:nvSpPr>
          <p:spPr>
            <a:xfrm flipH="1" flipV="1">
              <a:off x="4106" y="5516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93" name="Gerader Verbinder 147"/>
            <p:cNvSpPr/>
            <p:nvPr/>
          </p:nvSpPr>
          <p:spPr>
            <a:xfrm flipH="1" flipV="1">
              <a:off x="0" y="105581"/>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94" name="Gerader Verbinder 148"/>
            <p:cNvSpPr/>
            <p:nvPr/>
          </p:nvSpPr>
          <p:spPr>
            <a:xfrm flipH="1" flipV="1">
              <a:off x="925" y="155997"/>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95" name="Gerader Verbinder 149"/>
            <p:cNvSpPr/>
            <p:nvPr/>
          </p:nvSpPr>
          <p:spPr>
            <a:xfrm flipH="1" flipV="1">
              <a:off x="1789" y="19939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96" name="Gerader Verbinder 150"/>
            <p:cNvSpPr/>
            <p:nvPr/>
          </p:nvSpPr>
          <p:spPr>
            <a:xfrm flipH="1">
              <a:off x="1132" y="248205"/>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97" name="Gerader Verbinder 151"/>
            <p:cNvSpPr/>
            <p:nvPr/>
          </p:nvSpPr>
          <p:spPr>
            <a:xfrm flipH="1">
              <a:off x="1788" y="29862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298" name="Gerader Verbinder 152"/>
            <p:cNvSpPr/>
            <p:nvPr/>
          </p:nvSpPr>
          <p:spPr>
            <a:xfrm flipH="1">
              <a:off x="2079" y="0"/>
              <a:ext cx="1" cy="367419"/>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grpSp>
      <p:grpSp>
        <p:nvGrpSpPr>
          <p:cNvPr id="308" name="Gruppieren 97"/>
          <p:cNvGrpSpPr/>
          <p:nvPr/>
        </p:nvGrpSpPr>
        <p:grpSpPr>
          <a:xfrm>
            <a:off x="3969617" y="4517659"/>
            <a:ext cx="118038" cy="367419"/>
            <a:chOff x="0" y="0"/>
            <a:chExt cx="118037" cy="367418"/>
          </a:xfrm>
        </p:grpSpPr>
        <p:sp>
          <p:nvSpPr>
            <p:cNvPr id="300" name="Gerader Verbinder 98"/>
            <p:cNvSpPr/>
            <p:nvPr/>
          </p:nvSpPr>
          <p:spPr>
            <a:xfrm flipH="1" flipV="1">
              <a:off x="2381" y="6351"/>
              <a:ext cx="113933"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01" name="Gerader Verbinder 99"/>
            <p:cNvSpPr/>
            <p:nvPr/>
          </p:nvSpPr>
          <p:spPr>
            <a:xfrm flipH="1" flipV="1">
              <a:off x="4106" y="5516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02" name="Gerader Verbinder 100"/>
            <p:cNvSpPr/>
            <p:nvPr/>
          </p:nvSpPr>
          <p:spPr>
            <a:xfrm flipH="1" flipV="1">
              <a:off x="0" y="105581"/>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03" name="Gerader Verbinder 101"/>
            <p:cNvSpPr/>
            <p:nvPr/>
          </p:nvSpPr>
          <p:spPr>
            <a:xfrm flipH="1" flipV="1">
              <a:off x="925" y="155997"/>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04" name="Gerader Verbinder 102"/>
            <p:cNvSpPr/>
            <p:nvPr/>
          </p:nvSpPr>
          <p:spPr>
            <a:xfrm flipH="1" flipV="1">
              <a:off x="1789" y="19939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05" name="Gerader Verbinder 103"/>
            <p:cNvSpPr/>
            <p:nvPr/>
          </p:nvSpPr>
          <p:spPr>
            <a:xfrm flipH="1">
              <a:off x="1132" y="248205"/>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06" name="Gerader Verbinder 104"/>
            <p:cNvSpPr/>
            <p:nvPr/>
          </p:nvSpPr>
          <p:spPr>
            <a:xfrm flipH="1">
              <a:off x="1788" y="29862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07" name="Gerader Verbinder 105"/>
            <p:cNvSpPr/>
            <p:nvPr/>
          </p:nvSpPr>
          <p:spPr>
            <a:xfrm flipH="1">
              <a:off x="2079" y="0"/>
              <a:ext cx="1" cy="367419"/>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grpSp>
      <p:grpSp>
        <p:nvGrpSpPr>
          <p:cNvPr id="311" name="Flussdiagramm: Magnetplattenspeicher 33"/>
          <p:cNvGrpSpPr/>
          <p:nvPr/>
        </p:nvGrpSpPr>
        <p:grpSpPr>
          <a:xfrm>
            <a:off x="3857750" y="4849807"/>
            <a:ext cx="520701" cy="1206501"/>
            <a:chOff x="0" y="0"/>
            <a:chExt cx="520700" cy="1206500"/>
          </a:xfrm>
        </p:grpSpPr>
        <p:sp>
          <p:nvSpPr>
            <p:cNvPr id="309"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FF9F9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10"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FF5050"/>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14" name="Flussdiagramm: Magnetplattenspeicher 34"/>
          <p:cNvGrpSpPr/>
          <p:nvPr/>
        </p:nvGrpSpPr>
        <p:grpSpPr>
          <a:xfrm>
            <a:off x="4397500" y="4849807"/>
            <a:ext cx="520701" cy="1206501"/>
            <a:chOff x="0" y="0"/>
            <a:chExt cx="520700" cy="1206500"/>
          </a:xfrm>
        </p:grpSpPr>
        <p:sp>
          <p:nvSpPr>
            <p:cNvPr id="312"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829FD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13"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3761AF"/>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17" name="Flussdiagramm: Magnetplattenspeicher 36"/>
          <p:cNvGrpSpPr/>
          <p:nvPr/>
        </p:nvGrpSpPr>
        <p:grpSpPr>
          <a:xfrm>
            <a:off x="4918200" y="4849807"/>
            <a:ext cx="520701" cy="1206501"/>
            <a:chOff x="0" y="0"/>
            <a:chExt cx="520700" cy="1206500"/>
          </a:xfrm>
        </p:grpSpPr>
        <p:sp>
          <p:nvSpPr>
            <p:cNvPr id="315"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A9D18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16"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548235"/>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20" name="Flussdiagramm: Magnetplattenspeicher 109"/>
          <p:cNvGrpSpPr/>
          <p:nvPr/>
        </p:nvGrpSpPr>
        <p:grpSpPr>
          <a:xfrm>
            <a:off x="5453345" y="4870258"/>
            <a:ext cx="520701" cy="1206501"/>
            <a:chOff x="0" y="0"/>
            <a:chExt cx="520700" cy="1206500"/>
          </a:xfrm>
        </p:grpSpPr>
        <p:sp>
          <p:nvSpPr>
            <p:cNvPr id="318"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FF9F9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19"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FF5050"/>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23" name="Flussdiagramm: Magnetplattenspeicher 110"/>
          <p:cNvGrpSpPr/>
          <p:nvPr/>
        </p:nvGrpSpPr>
        <p:grpSpPr>
          <a:xfrm>
            <a:off x="5993095" y="4870258"/>
            <a:ext cx="520701" cy="1206501"/>
            <a:chOff x="0" y="0"/>
            <a:chExt cx="520700" cy="1206500"/>
          </a:xfrm>
        </p:grpSpPr>
        <p:sp>
          <p:nvSpPr>
            <p:cNvPr id="321"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829FD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22"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3761AF"/>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26" name="Flussdiagramm: Magnetplattenspeicher 111"/>
          <p:cNvGrpSpPr/>
          <p:nvPr/>
        </p:nvGrpSpPr>
        <p:grpSpPr>
          <a:xfrm>
            <a:off x="6513794" y="4870258"/>
            <a:ext cx="520701" cy="1206501"/>
            <a:chOff x="0" y="0"/>
            <a:chExt cx="520700" cy="1206500"/>
          </a:xfrm>
        </p:grpSpPr>
        <p:sp>
          <p:nvSpPr>
            <p:cNvPr id="324"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A9D18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25"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548235"/>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29" name="Flussdiagramm: Magnetplattenspeicher 112"/>
          <p:cNvGrpSpPr/>
          <p:nvPr/>
        </p:nvGrpSpPr>
        <p:grpSpPr>
          <a:xfrm>
            <a:off x="7048940" y="4870258"/>
            <a:ext cx="520701" cy="1206501"/>
            <a:chOff x="0" y="0"/>
            <a:chExt cx="520700" cy="1206500"/>
          </a:xfrm>
        </p:grpSpPr>
        <p:sp>
          <p:nvSpPr>
            <p:cNvPr id="327"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FF9F9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28"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FF5050"/>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32" name="Flussdiagramm: Magnetplattenspeicher 113"/>
          <p:cNvGrpSpPr/>
          <p:nvPr/>
        </p:nvGrpSpPr>
        <p:grpSpPr>
          <a:xfrm>
            <a:off x="7588690" y="4870258"/>
            <a:ext cx="520701" cy="1206501"/>
            <a:chOff x="0" y="0"/>
            <a:chExt cx="520700" cy="1206500"/>
          </a:xfrm>
        </p:grpSpPr>
        <p:sp>
          <p:nvSpPr>
            <p:cNvPr id="330"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829FD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31"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3761AF"/>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35" name="Flussdiagramm: Magnetplattenspeicher 114"/>
          <p:cNvGrpSpPr/>
          <p:nvPr/>
        </p:nvGrpSpPr>
        <p:grpSpPr>
          <a:xfrm>
            <a:off x="8109390" y="4870258"/>
            <a:ext cx="520701" cy="1206501"/>
            <a:chOff x="0" y="0"/>
            <a:chExt cx="520700" cy="1206500"/>
          </a:xfrm>
        </p:grpSpPr>
        <p:sp>
          <p:nvSpPr>
            <p:cNvPr id="333"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A9D18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34"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548235"/>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366" name="Gruppieren 209"/>
          <p:cNvGrpSpPr/>
          <p:nvPr/>
        </p:nvGrpSpPr>
        <p:grpSpPr>
          <a:xfrm>
            <a:off x="1049293" y="2648779"/>
            <a:ext cx="1615103" cy="1557800"/>
            <a:chOff x="0" y="0"/>
            <a:chExt cx="1615102" cy="1557799"/>
          </a:xfrm>
        </p:grpSpPr>
        <p:sp>
          <p:nvSpPr>
            <p:cNvPr id="336" name="Flussdiagramm: Magnetplattenspeicher 2"/>
            <p:cNvSpPr/>
            <p:nvPr/>
          </p:nvSpPr>
          <p:spPr>
            <a:xfrm>
              <a:off x="-1" y="-1"/>
              <a:ext cx="520701" cy="1206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FF5050"/>
              </a:solidFill>
              <a:prstDash val="solid"/>
              <a:round/>
            </a:ln>
            <a:effectLst/>
          </p:spPr>
          <p:txBody>
            <a:bodyPr wrap="square" lIns="45719" tIns="45719" rIns="45719" bIns="45719" numCol="1" anchor="ctr">
              <a:noAutofit/>
            </a:bodyPr>
            <a:lstStyle/>
            <a:p>
              <a:pPr algn="ctr">
                <a:defRPr>
                  <a:solidFill>
                    <a:srgbClr val="FFFFFF"/>
                  </a:solidFill>
                </a:defRPr>
              </a:pPr>
            </a:p>
          </p:txBody>
        </p:sp>
        <p:grpSp>
          <p:nvGrpSpPr>
            <p:cNvPr id="345" name="Gruppieren 95"/>
            <p:cNvGrpSpPr/>
            <p:nvPr/>
          </p:nvGrpSpPr>
          <p:grpSpPr>
            <a:xfrm>
              <a:off x="105182" y="1173458"/>
              <a:ext cx="118038" cy="367419"/>
              <a:chOff x="0" y="0"/>
              <a:chExt cx="118037" cy="367418"/>
            </a:xfrm>
          </p:grpSpPr>
          <p:sp>
            <p:nvSpPr>
              <p:cNvPr id="337" name="Gerader Verbinder 86"/>
              <p:cNvSpPr/>
              <p:nvPr/>
            </p:nvSpPr>
            <p:spPr>
              <a:xfrm flipH="1">
                <a:off x="2382" y="362337"/>
                <a:ext cx="113932" cy="1"/>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sp>
            <p:nvSpPr>
              <p:cNvPr id="338" name="Gerader Verbinder 87"/>
              <p:cNvSpPr/>
              <p:nvPr/>
            </p:nvSpPr>
            <p:spPr>
              <a:xfrm flipH="1">
                <a:off x="4106" y="313525"/>
                <a:ext cx="113932" cy="1"/>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sp>
            <p:nvSpPr>
              <p:cNvPr id="339" name="Gerader Verbinder 88"/>
              <p:cNvSpPr/>
              <p:nvPr/>
            </p:nvSpPr>
            <p:spPr>
              <a:xfrm flipH="1">
                <a:off x="0" y="263107"/>
                <a:ext cx="113932" cy="1"/>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sp>
            <p:nvSpPr>
              <p:cNvPr id="340" name="Gerader Verbinder 89"/>
              <p:cNvSpPr/>
              <p:nvPr/>
            </p:nvSpPr>
            <p:spPr>
              <a:xfrm flipH="1">
                <a:off x="925" y="212691"/>
                <a:ext cx="113932" cy="1"/>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sp>
            <p:nvSpPr>
              <p:cNvPr id="341" name="Gerader Verbinder 90"/>
              <p:cNvSpPr/>
              <p:nvPr/>
            </p:nvSpPr>
            <p:spPr>
              <a:xfrm flipH="1" flipV="1">
                <a:off x="1789" y="169295"/>
                <a:ext cx="113932" cy="1"/>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sp>
            <p:nvSpPr>
              <p:cNvPr id="342" name="Gerader Verbinder 91"/>
              <p:cNvSpPr/>
              <p:nvPr/>
            </p:nvSpPr>
            <p:spPr>
              <a:xfrm flipH="1" flipV="1">
                <a:off x="1132" y="120483"/>
                <a:ext cx="113932" cy="1"/>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sp>
            <p:nvSpPr>
              <p:cNvPr id="343" name="Gerader Verbinder 92"/>
              <p:cNvSpPr/>
              <p:nvPr/>
            </p:nvSpPr>
            <p:spPr>
              <a:xfrm flipH="1" flipV="1">
                <a:off x="1788" y="70065"/>
                <a:ext cx="113932" cy="1"/>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sp>
            <p:nvSpPr>
              <p:cNvPr id="344" name="Gerader Verbinder 93"/>
              <p:cNvSpPr/>
              <p:nvPr/>
            </p:nvSpPr>
            <p:spPr>
              <a:xfrm flipV="1">
                <a:off x="2079" y="0"/>
                <a:ext cx="1" cy="367419"/>
              </a:xfrm>
              <a:prstGeom prst="line">
                <a:avLst/>
              </a:prstGeom>
              <a:noFill/>
              <a:ln w="19050" cap="flat">
                <a:solidFill>
                  <a:srgbClr val="FF5050"/>
                </a:solidFill>
                <a:prstDash val="solid"/>
                <a:round/>
              </a:ln>
              <a:effectLst/>
            </p:spPr>
            <p:txBody>
              <a:bodyPr wrap="square" lIns="45719" tIns="45719" rIns="45719" bIns="45719" numCol="1" anchor="t">
                <a:noAutofit/>
              </a:bodyPr>
              <a:lstStyle/>
              <a:p>
                <a:pPr/>
              </a:p>
            </p:txBody>
          </p:sp>
        </p:grpSp>
        <p:sp>
          <p:nvSpPr>
            <p:cNvPr id="346" name="Flussdiagramm: Magnetplattenspeicher 107"/>
            <p:cNvSpPr/>
            <p:nvPr/>
          </p:nvSpPr>
          <p:spPr>
            <a:xfrm>
              <a:off x="547200" y="6993"/>
              <a:ext cx="520701" cy="1206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548235"/>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347" name="Flussdiagramm: Magnetplattenspeicher 108"/>
            <p:cNvSpPr/>
            <p:nvPr/>
          </p:nvSpPr>
          <p:spPr>
            <a:xfrm>
              <a:off x="1094401" y="-1"/>
              <a:ext cx="520701" cy="1206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2E75B6"/>
              </a:solidFill>
              <a:prstDash val="solid"/>
              <a:round/>
            </a:ln>
            <a:effectLst/>
          </p:spPr>
          <p:txBody>
            <a:bodyPr wrap="square" lIns="45719" tIns="45719" rIns="45719" bIns="45719" numCol="1" anchor="ctr">
              <a:noAutofit/>
            </a:bodyPr>
            <a:lstStyle/>
            <a:p>
              <a:pPr algn="ctr">
                <a:defRPr>
                  <a:solidFill>
                    <a:srgbClr val="FFFFFF"/>
                  </a:solidFill>
                </a:defRPr>
              </a:pPr>
            </a:p>
          </p:txBody>
        </p:sp>
        <p:grpSp>
          <p:nvGrpSpPr>
            <p:cNvPr id="356" name="Gruppieren 189"/>
            <p:cNvGrpSpPr/>
            <p:nvPr/>
          </p:nvGrpSpPr>
          <p:grpSpPr>
            <a:xfrm>
              <a:off x="685433" y="1190381"/>
              <a:ext cx="118038" cy="367419"/>
              <a:chOff x="0" y="0"/>
              <a:chExt cx="118037" cy="367418"/>
            </a:xfrm>
          </p:grpSpPr>
          <p:sp>
            <p:nvSpPr>
              <p:cNvPr id="348" name="Gerader Verbinder 190"/>
              <p:cNvSpPr/>
              <p:nvPr/>
            </p:nvSpPr>
            <p:spPr>
              <a:xfrm flipH="1">
                <a:off x="2382" y="362337"/>
                <a:ext cx="113932" cy="1"/>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sp>
            <p:nvSpPr>
              <p:cNvPr id="349" name="Gerader Verbinder 191"/>
              <p:cNvSpPr/>
              <p:nvPr/>
            </p:nvSpPr>
            <p:spPr>
              <a:xfrm flipH="1">
                <a:off x="4106" y="313525"/>
                <a:ext cx="113932" cy="1"/>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sp>
            <p:nvSpPr>
              <p:cNvPr id="350" name="Gerader Verbinder 192"/>
              <p:cNvSpPr/>
              <p:nvPr/>
            </p:nvSpPr>
            <p:spPr>
              <a:xfrm flipH="1">
                <a:off x="0" y="263107"/>
                <a:ext cx="113932" cy="1"/>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sp>
            <p:nvSpPr>
              <p:cNvPr id="351" name="Gerader Verbinder 193"/>
              <p:cNvSpPr/>
              <p:nvPr/>
            </p:nvSpPr>
            <p:spPr>
              <a:xfrm flipH="1">
                <a:off x="925" y="212691"/>
                <a:ext cx="113932" cy="1"/>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sp>
            <p:nvSpPr>
              <p:cNvPr id="352" name="Gerader Verbinder 194"/>
              <p:cNvSpPr/>
              <p:nvPr/>
            </p:nvSpPr>
            <p:spPr>
              <a:xfrm flipH="1" flipV="1">
                <a:off x="1789" y="169295"/>
                <a:ext cx="113932" cy="1"/>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sp>
            <p:nvSpPr>
              <p:cNvPr id="353" name="Gerader Verbinder 195"/>
              <p:cNvSpPr/>
              <p:nvPr/>
            </p:nvSpPr>
            <p:spPr>
              <a:xfrm flipH="1" flipV="1">
                <a:off x="1132" y="120483"/>
                <a:ext cx="113932" cy="1"/>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sp>
            <p:nvSpPr>
              <p:cNvPr id="354" name="Gerader Verbinder 196"/>
              <p:cNvSpPr/>
              <p:nvPr/>
            </p:nvSpPr>
            <p:spPr>
              <a:xfrm flipH="1" flipV="1">
                <a:off x="1788" y="70065"/>
                <a:ext cx="113932" cy="1"/>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sp>
            <p:nvSpPr>
              <p:cNvPr id="355" name="Gerader Verbinder 197"/>
              <p:cNvSpPr/>
              <p:nvPr/>
            </p:nvSpPr>
            <p:spPr>
              <a:xfrm flipV="1">
                <a:off x="2079" y="0"/>
                <a:ext cx="1" cy="367419"/>
              </a:xfrm>
              <a:prstGeom prst="line">
                <a:avLst/>
              </a:prstGeom>
              <a:noFill/>
              <a:ln w="19050" cap="flat">
                <a:solidFill>
                  <a:srgbClr val="548235"/>
                </a:solidFill>
                <a:prstDash val="solid"/>
                <a:round/>
              </a:ln>
              <a:effectLst/>
            </p:spPr>
            <p:txBody>
              <a:bodyPr wrap="square" lIns="45719" tIns="45719" rIns="45719" bIns="45719" numCol="1" anchor="t">
                <a:noAutofit/>
              </a:bodyPr>
              <a:lstStyle/>
              <a:p>
                <a:pPr/>
              </a:p>
            </p:txBody>
          </p:sp>
        </p:grpSp>
        <p:grpSp>
          <p:nvGrpSpPr>
            <p:cNvPr id="365" name="Gruppieren 198"/>
            <p:cNvGrpSpPr/>
            <p:nvPr/>
          </p:nvGrpSpPr>
          <p:grpSpPr>
            <a:xfrm>
              <a:off x="1199401" y="1181118"/>
              <a:ext cx="118038" cy="367419"/>
              <a:chOff x="0" y="0"/>
              <a:chExt cx="118037" cy="367418"/>
            </a:xfrm>
          </p:grpSpPr>
          <p:sp>
            <p:nvSpPr>
              <p:cNvPr id="357" name="Gerader Verbinder 199"/>
              <p:cNvSpPr/>
              <p:nvPr/>
            </p:nvSpPr>
            <p:spPr>
              <a:xfrm flipH="1">
                <a:off x="2382" y="362337"/>
                <a:ext cx="113932" cy="1"/>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sp>
            <p:nvSpPr>
              <p:cNvPr id="358" name="Gerader Verbinder 200"/>
              <p:cNvSpPr/>
              <p:nvPr/>
            </p:nvSpPr>
            <p:spPr>
              <a:xfrm flipH="1">
                <a:off x="4106" y="313525"/>
                <a:ext cx="113932" cy="1"/>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sp>
            <p:nvSpPr>
              <p:cNvPr id="359" name="Gerader Verbinder 201"/>
              <p:cNvSpPr/>
              <p:nvPr/>
            </p:nvSpPr>
            <p:spPr>
              <a:xfrm flipH="1">
                <a:off x="0" y="263107"/>
                <a:ext cx="113932" cy="1"/>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sp>
            <p:nvSpPr>
              <p:cNvPr id="360" name="Gerader Verbinder 202"/>
              <p:cNvSpPr/>
              <p:nvPr/>
            </p:nvSpPr>
            <p:spPr>
              <a:xfrm flipH="1">
                <a:off x="925" y="212691"/>
                <a:ext cx="113932" cy="1"/>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sp>
            <p:nvSpPr>
              <p:cNvPr id="361" name="Gerader Verbinder 203"/>
              <p:cNvSpPr/>
              <p:nvPr/>
            </p:nvSpPr>
            <p:spPr>
              <a:xfrm flipH="1" flipV="1">
                <a:off x="1789" y="169295"/>
                <a:ext cx="113932" cy="1"/>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sp>
            <p:nvSpPr>
              <p:cNvPr id="362" name="Gerader Verbinder 204"/>
              <p:cNvSpPr/>
              <p:nvPr/>
            </p:nvSpPr>
            <p:spPr>
              <a:xfrm flipH="1" flipV="1">
                <a:off x="1132" y="120483"/>
                <a:ext cx="113932" cy="1"/>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sp>
            <p:nvSpPr>
              <p:cNvPr id="363" name="Gerader Verbinder 205"/>
              <p:cNvSpPr/>
              <p:nvPr/>
            </p:nvSpPr>
            <p:spPr>
              <a:xfrm flipH="1" flipV="1">
                <a:off x="1788" y="70065"/>
                <a:ext cx="113932" cy="1"/>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sp>
            <p:nvSpPr>
              <p:cNvPr id="364" name="Gerader Verbinder 206"/>
              <p:cNvSpPr/>
              <p:nvPr/>
            </p:nvSpPr>
            <p:spPr>
              <a:xfrm flipV="1">
                <a:off x="2079" y="0"/>
                <a:ext cx="1" cy="367419"/>
              </a:xfrm>
              <a:prstGeom prst="line">
                <a:avLst/>
              </a:prstGeom>
              <a:noFill/>
              <a:ln w="19050" cap="flat">
                <a:solidFill>
                  <a:srgbClr val="2E75B6"/>
                </a:solidFill>
                <a:prstDash val="solid"/>
                <a:round/>
              </a:ln>
              <a:effectLst/>
            </p:spPr>
            <p:txBody>
              <a:bodyPr wrap="square" lIns="45719" tIns="45719" rIns="45719" bIns="45719" numCol="1" anchor="t">
                <a:noAutofit/>
              </a:bodyPr>
              <a:lstStyle/>
              <a:p>
                <a:pPr/>
              </a:p>
            </p:txBody>
          </p:sp>
        </p:grpSp>
      </p:grpSp>
      <p:sp>
        <p:nvSpPr>
          <p:cNvPr id="367" name="Textfeld 208"/>
          <p:cNvSpPr txBox="1"/>
          <p:nvPr/>
        </p:nvSpPr>
        <p:spPr>
          <a:xfrm>
            <a:off x="4136526" y="6153560"/>
            <a:ext cx="3578632"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2200">
                <a:latin typeface="Gill Sans"/>
                <a:ea typeface="Gill Sans"/>
                <a:cs typeface="Gill Sans"/>
                <a:sym typeface="Gill Sans"/>
              </a:defRPr>
            </a:lvl1pPr>
          </a:lstStyle>
          <a:p>
            <a:pPr/>
            <a:r>
              <a:t>Track with three flavor overhangs</a:t>
            </a:r>
          </a:p>
        </p:txBody>
      </p:sp>
      <p:grpSp>
        <p:nvGrpSpPr>
          <p:cNvPr id="376" name="Gruppieren 207"/>
          <p:cNvGrpSpPr/>
          <p:nvPr/>
        </p:nvGrpSpPr>
        <p:grpSpPr>
          <a:xfrm>
            <a:off x="3458378" y="4517921"/>
            <a:ext cx="118038" cy="367419"/>
            <a:chOff x="0" y="0"/>
            <a:chExt cx="118037" cy="367418"/>
          </a:xfrm>
        </p:grpSpPr>
        <p:sp>
          <p:nvSpPr>
            <p:cNvPr id="368" name="Gerader Verbinder 214"/>
            <p:cNvSpPr/>
            <p:nvPr/>
          </p:nvSpPr>
          <p:spPr>
            <a:xfrm flipH="1" flipV="1">
              <a:off x="2381" y="6351"/>
              <a:ext cx="113933"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369" name="Gerader Verbinder 215"/>
            <p:cNvSpPr/>
            <p:nvPr/>
          </p:nvSpPr>
          <p:spPr>
            <a:xfrm flipH="1" flipV="1">
              <a:off x="4106" y="5516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370" name="Gerader Verbinder 216"/>
            <p:cNvSpPr/>
            <p:nvPr/>
          </p:nvSpPr>
          <p:spPr>
            <a:xfrm flipH="1" flipV="1">
              <a:off x="0" y="105581"/>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371" name="Gerader Verbinder 217"/>
            <p:cNvSpPr/>
            <p:nvPr/>
          </p:nvSpPr>
          <p:spPr>
            <a:xfrm flipH="1" flipV="1">
              <a:off x="925" y="155997"/>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372" name="Gerader Verbinder 218"/>
            <p:cNvSpPr/>
            <p:nvPr/>
          </p:nvSpPr>
          <p:spPr>
            <a:xfrm flipH="1" flipV="1">
              <a:off x="1789" y="19939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373" name="Gerader Verbinder 219"/>
            <p:cNvSpPr/>
            <p:nvPr/>
          </p:nvSpPr>
          <p:spPr>
            <a:xfrm flipH="1">
              <a:off x="1132" y="248205"/>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374" name="Gerader Verbinder 220"/>
            <p:cNvSpPr/>
            <p:nvPr/>
          </p:nvSpPr>
          <p:spPr>
            <a:xfrm flipH="1">
              <a:off x="1788" y="298623"/>
              <a:ext cx="113932" cy="1"/>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sp>
          <p:nvSpPr>
            <p:cNvPr id="375" name="Gerader Verbinder 221"/>
            <p:cNvSpPr/>
            <p:nvPr/>
          </p:nvSpPr>
          <p:spPr>
            <a:xfrm flipH="1">
              <a:off x="2079" y="0"/>
              <a:ext cx="1" cy="367419"/>
            </a:xfrm>
            <a:prstGeom prst="line">
              <a:avLst/>
            </a:prstGeom>
            <a:noFill/>
            <a:ln w="19050" cap="flat">
              <a:solidFill>
                <a:srgbClr val="C5E0B4"/>
              </a:solidFill>
              <a:prstDash val="solid"/>
              <a:round/>
            </a:ln>
            <a:effectLst/>
          </p:spPr>
          <p:txBody>
            <a:bodyPr wrap="square" lIns="45719" tIns="45719" rIns="45719" bIns="45719" numCol="1" anchor="t">
              <a:noAutofit/>
            </a:bodyPr>
            <a:lstStyle/>
            <a:p>
              <a:pPr/>
            </a:p>
          </p:txBody>
        </p:sp>
      </p:grpSp>
      <p:grpSp>
        <p:nvGrpSpPr>
          <p:cNvPr id="385" name="Gruppieren 222"/>
          <p:cNvGrpSpPr/>
          <p:nvPr/>
        </p:nvGrpSpPr>
        <p:grpSpPr>
          <a:xfrm>
            <a:off x="2945918" y="4517921"/>
            <a:ext cx="118038" cy="367419"/>
            <a:chOff x="0" y="0"/>
            <a:chExt cx="118037" cy="367418"/>
          </a:xfrm>
        </p:grpSpPr>
        <p:sp>
          <p:nvSpPr>
            <p:cNvPr id="377" name="Gerader Verbinder 223"/>
            <p:cNvSpPr/>
            <p:nvPr/>
          </p:nvSpPr>
          <p:spPr>
            <a:xfrm flipH="1" flipV="1">
              <a:off x="2381" y="6351"/>
              <a:ext cx="113933"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378" name="Gerader Verbinder 224"/>
            <p:cNvSpPr/>
            <p:nvPr/>
          </p:nvSpPr>
          <p:spPr>
            <a:xfrm flipH="1" flipV="1">
              <a:off x="4106" y="5516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379" name="Gerader Verbinder 225"/>
            <p:cNvSpPr/>
            <p:nvPr/>
          </p:nvSpPr>
          <p:spPr>
            <a:xfrm flipH="1" flipV="1">
              <a:off x="0" y="105581"/>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380" name="Gerader Verbinder 226"/>
            <p:cNvSpPr/>
            <p:nvPr/>
          </p:nvSpPr>
          <p:spPr>
            <a:xfrm flipH="1" flipV="1">
              <a:off x="925" y="155997"/>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381" name="Gerader Verbinder 227"/>
            <p:cNvSpPr/>
            <p:nvPr/>
          </p:nvSpPr>
          <p:spPr>
            <a:xfrm flipH="1" flipV="1">
              <a:off x="1789" y="19939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382" name="Gerader Verbinder 228"/>
            <p:cNvSpPr/>
            <p:nvPr/>
          </p:nvSpPr>
          <p:spPr>
            <a:xfrm flipH="1">
              <a:off x="1132" y="248205"/>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383" name="Gerader Verbinder 229"/>
            <p:cNvSpPr/>
            <p:nvPr/>
          </p:nvSpPr>
          <p:spPr>
            <a:xfrm flipH="1">
              <a:off x="1788" y="298623"/>
              <a:ext cx="113932" cy="1"/>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sp>
          <p:nvSpPr>
            <p:cNvPr id="384" name="Gerader Verbinder 230"/>
            <p:cNvSpPr/>
            <p:nvPr/>
          </p:nvSpPr>
          <p:spPr>
            <a:xfrm flipH="1">
              <a:off x="2079" y="0"/>
              <a:ext cx="1" cy="367419"/>
            </a:xfrm>
            <a:prstGeom prst="line">
              <a:avLst/>
            </a:prstGeom>
            <a:noFill/>
            <a:ln w="19050" cap="flat">
              <a:solidFill>
                <a:srgbClr val="B6C7E8"/>
              </a:solidFill>
              <a:prstDash val="solid"/>
              <a:round/>
            </a:ln>
            <a:effectLst/>
          </p:spPr>
          <p:txBody>
            <a:bodyPr wrap="square" lIns="45719" tIns="45719" rIns="45719" bIns="45719" numCol="1" anchor="t">
              <a:noAutofit/>
            </a:bodyPr>
            <a:lstStyle/>
            <a:p>
              <a:pPr/>
            </a:p>
          </p:txBody>
        </p:sp>
      </p:grpSp>
      <p:grpSp>
        <p:nvGrpSpPr>
          <p:cNvPr id="394" name="Gruppieren 231"/>
          <p:cNvGrpSpPr/>
          <p:nvPr/>
        </p:nvGrpSpPr>
        <p:grpSpPr>
          <a:xfrm>
            <a:off x="2368285" y="4517659"/>
            <a:ext cx="118038" cy="367419"/>
            <a:chOff x="0" y="0"/>
            <a:chExt cx="118037" cy="367418"/>
          </a:xfrm>
        </p:grpSpPr>
        <p:sp>
          <p:nvSpPr>
            <p:cNvPr id="386" name="Gerader Verbinder 232"/>
            <p:cNvSpPr/>
            <p:nvPr/>
          </p:nvSpPr>
          <p:spPr>
            <a:xfrm flipH="1" flipV="1">
              <a:off x="2381" y="6351"/>
              <a:ext cx="113933"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87" name="Gerader Verbinder 233"/>
            <p:cNvSpPr/>
            <p:nvPr/>
          </p:nvSpPr>
          <p:spPr>
            <a:xfrm flipH="1" flipV="1">
              <a:off x="4106" y="5516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88" name="Gerader Verbinder 234"/>
            <p:cNvSpPr/>
            <p:nvPr/>
          </p:nvSpPr>
          <p:spPr>
            <a:xfrm flipH="1" flipV="1">
              <a:off x="0" y="105581"/>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89" name="Gerader Verbinder 235"/>
            <p:cNvSpPr/>
            <p:nvPr/>
          </p:nvSpPr>
          <p:spPr>
            <a:xfrm flipH="1" flipV="1">
              <a:off x="925" y="155997"/>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90" name="Gerader Verbinder 236"/>
            <p:cNvSpPr/>
            <p:nvPr/>
          </p:nvSpPr>
          <p:spPr>
            <a:xfrm flipH="1" flipV="1">
              <a:off x="1789" y="19939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91" name="Gerader Verbinder 237"/>
            <p:cNvSpPr/>
            <p:nvPr/>
          </p:nvSpPr>
          <p:spPr>
            <a:xfrm flipH="1">
              <a:off x="1132" y="248205"/>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92" name="Gerader Verbinder 238"/>
            <p:cNvSpPr/>
            <p:nvPr/>
          </p:nvSpPr>
          <p:spPr>
            <a:xfrm flipH="1">
              <a:off x="1788" y="298623"/>
              <a:ext cx="113932" cy="1"/>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sp>
          <p:nvSpPr>
            <p:cNvPr id="393" name="Gerader Verbinder 239"/>
            <p:cNvSpPr/>
            <p:nvPr/>
          </p:nvSpPr>
          <p:spPr>
            <a:xfrm flipH="1">
              <a:off x="2079" y="0"/>
              <a:ext cx="1" cy="367419"/>
            </a:xfrm>
            <a:prstGeom prst="line">
              <a:avLst/>
            </a:prstGeom>
            <a:noFill/>
            <a:ln w="19050" cap="flat">
              <a:solidFill>
                <a:srgbClr val="FF9F9F"/>
              </a:solidFill>
              <a:prstDash val="solid"/>
              <a:round/>
            </a:ln>
            <a:effectLst/>
          </p:spPr>
          <p:txBody>
            <a:bodyPr wrap="square" lIns="45719" tIns="45719" rIns="45719" bIns="45719" numCol="1" anchor="t">
              <a:noAutofit/>
            </a:bodyPr>
            <a:lstStyle/>
            <a:p>
              <a:pPr/>
            </a:p>
          </p:txBody>
        </p:sp>
      </p:grpSp>
      <p:grpSp>
        <p:nvGrpSpPr>
          <p:cNvPr id="397" name="Flussdiagramm: Magnetplattenspeicher 240"/>
          <p:cNvGrpSpPr/>
          <p:nvPr/>
        </p:nvGrpSpPr>
        <p:grpSpPr>
          <a:xfrm>
            <a:off x="2256418" y="4849807"/>
            <a:ext cx="520701" cy="1206501"/>
            <a:chOff x="0" y="0"/>
            <a:chExt cx="520700" cy="1206500"/>
          </a:xfrm>
        </p:grpSpPr>
        <p:sp>
          <p:nvSpPr>
            <p:cNvPr id="395"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FF9F9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96"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FF5050"/>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400" name="Flussdiagramm: Magnetplattenspeicher 241"/>
          <p:cNvGrpSpPr/>
          <p:nvPr/>
        </p:nvGrpSpPr>
        <p:grpSpPr>
          <a:xfrm>
            <a:off x="2796168" y="4849807"/>
            <a:ext cx="520701" cy="1206501"/>
            <a:chOff x="0" y="0"/>
            <a:chExt cx="520700" cy="1206500"/>
          </a:xfrm>
        </p:grpSpPr>
        <p:sp>
          <p:nvSpPr>
            <p:cNvPr id="398"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829FD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99"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3761AF"/>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403" name="Flussdiagramm: Magnetplattenspeicher 242"/>
          <p:cNvGrpSpPr/>
          <p:nvPr/>
        </p:nvGrpSpPr>
        <p:grpSpPr>
          <a:xfrm>
            <a:off x="3316868" y="4849807"/>
            <a:ext cx="520701" cy="1206501"/>
            <a:chOff x="0" y="0"/>
            <a:chExt cx="520700" cy="1206500"/>
          </a:xfrm>
        </p:grpSpPr>
        <p:sp>
          <p:nvSpPr>
            <p:cNvPr id="401"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A9D18E"/>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02" name="Shape"/>
            <p:cNvSpPr/>
            <p:nvPr/>
          </p:nvSpPr>
          <p:spPr>
            <a:xfrm>
              <a:off x="0" y="0"/>
              <a:ext cx="520700" cy="120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25400" cap="flat">
              <a:solidFill>
                <a:srgbClr val="548235"/>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406" name="Group"/>
          <p:cNvGrpSpPr/>
          <p:nvPr/>
        </p:nvGrpSpPr>
        <p:grpSpPr>
          <a:xfrm>
            <a:off x="7633123" y="3942080"/>
            <a:ext cx="736921" cy="389670"/>
            <a:chOff x="0" y="0"/>
            <a:chExt cx="736919" cy="389669"/>
          </a:xfrm>
        </p:grpSpPr>
        <p:sp>
          <p:nvSpPr>
            <p:cNvPr id="404" name="Line"/>
            <p:cNvSpPr/>
            <p:nvPr/>
          </p:nvSpPr>
          <p:spPr>
            <a:xfrm>
              <a:off x="77527" y="389669"/>
              <a:ext cx="567185"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05" name="3.5 nm"/>
            <p:cNvSpPr txBox="1"/>
            <p:nvPr/>
          </p:nvSpPr>
          <p:spPr>
            <a:xfrm>
              <a:off x="0" y="0"/>
              <a:ext cx="736920" cy="358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07" name="Screen Shot 2018-12-06 at 6.59.20 AM.png" descr="Screen Shot 2018-12-06 at 6.59.20 AM.png"/>
          <p:cNvPicPr>
            <a:picLocks noChangeAspect="1"/>
          </p:cNvPicPr>
          <p:nvPr/>
        </p:nvPicPr>
        <p:blipFill>
          <a:blip r:embed="rId2">
            <a:alphaModFix amt="50000"/>
            <a:extLst/>
          </a:blip>
          <a:stretch>
            <a:fillRect/>
          </a:stretch>
        </p:blipFill>
        <p:spPr>
          <a:xfrm>
            <a:off x="317063" y="107897"/>
            <a:ext cx="3366669" cy="2075256"/>
          </a:xfrm>
          <a:prstGeom prst="rect">
            <a:avLst/>
          </a:prstGeom>
          <a:ln w="12700">
            <a:miter lim="400000"/>
          </a:ln>
        </p:spPr>
      </p:pic>
      <p:sp>
        <p:nvSpPr>
          <p:cNvPr id="408"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040500 0.061110 C 0.049220 0.074540 0.056905 0.123613 0.051440 0.152550 C 0.046105 0.180793 0.016930 0.218980 0.008210 0.232870 C 0.000695 0.243730 -0.062799 0.265247 -0.126672 0.283220 C -0.190592 0.301206 -0.254255 0.319050 -0.261060 0.330177" origin="layout" pathEditMode="relative">
                                      <p:cBhvr>
                                        <p:cTn id="10" dur="2000" fill="hold"/>
                                        <p:tgtEl>
                                          <p:spTgt spid="227"/>
                                        </p:tgtEl>
                                        <p:attrNameLst>
                                          <p:attrName>ppt_x</p:attrName>
                                          <p:attrName>ppt_y</p:attrName>
                                        </p:attrNameLst>
                                      </p:cBhvr>
                                    </p:animMotion>
                                  </p:childTnLst>
                                </p:cTn>
                              </p:par>
                            </p:childTnLst>
                          </p:cTn>
                        </p:par>
                        <p:par>
                          <p:cTn id="11" fill="hold">
                            <p:stCondLst>
                              <p:cond delay="0"/>
                            </p:stCondLst>
                            <p:childTnLst>
                              <p:par>
                                <p:cTn id="12" presetClass="emph" nodeType="withEffect" presetSubtype="0" presetID="6" grpId="3" accel="50000" decel="50000" fill="hold">
                                  <p:stCondLst>
                                    <p:cond delay="0"/>
                                  </p:stCondLst>
                                  <p:childTnLst>
                                    <p:animScale>
                                      <p:cBhvr>
                                        <p:cTn id="13" dur="1000" fill="hold"/>
                                        <p:tgtEl>
                                          <p:spTgt spid="227"/>
                                        </p:tgtEl>
                                      </p:cBhvr>
                                      <p:by x="100000" y="100000"/>
                                    </p:animScale>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4" accel="50000" decel="50000" fill="hold">
                                  <p:stCondLst>
                                    <p:cond delay="0"/>
                                  </p:stCondLst>
                                  <p:childTnLst>
                                    <p:animMotion path="M 0.000000 0.000000 L 0.137370 0.001390 C 0.165430 0.001390 0.193980 -0.002950 0.215515 -0.000259 C 0.237050 0.002433 0.251570 0.012155 0.251570 0.040280 C 0.255939 0.043346 0.255270 0.054689 0.250639 0.056079 C 0.244919 0.057795 0.231241 0.017131 0.231241 0.042489" origin="layout" pathEditMode="relative">
                                      <p:cBhvr>
                                        <p:cTn id="17" dur="2000" fill="hold"/>
                                        <p:tgtEl>
                                          <p:spTgt spid="36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3"/>
      <p:bldP build="whole" bldLvl="1" animBg="1" rev="0" advAuto="0" spid="22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Image" descr="Image"/>
          <p:cNvPicPr>
            <a:picLocks noChangeAspect="1"/>
          </p:cNvPicPr>
          <p:nvPr/>
        </p:nvPicPr>
        <p:blipFill>
          <a:blip r:embed="rId2">
            <a:extLst/>
          </a:blip>
          <a:srcRect l="0" t="6" r="0" b="97343"/>
          <a:stretch>
            <a:fillRect/>
          </a:stretch>
        </p:blipFill>
        <p:spPr>
          <a:xfrm>
            <a:off x="362049" y="2298402"/>
            <a:ext cx="11467998" cy="2261128"/>
          </a:xfrm>
          <a:prstGeom prst="rect">
            <a:avLst/>
          </a:prstGeom>
          <a:ln w="12700">
            <a:miter lim="400000"/>
          </a:ln>
        </p:spPr>
      </p:pic>
      <p:grpSp>
        <p:nvGrpSpPr>
          <p:cNvPr id="415" name="Group"/>
          <p:cNvGrpSpPr/>
          <p:nvPr/>
        </p:nvGrpSpPr>
        <p:grpSpPr>
          <a:xfrm>
            <a:off x="317063" y="107897"/>
            <a:ext cx="9576981" cy="5094024"/>
            <a:chOff x="0" y="0"/>
            <a:chExt cx="9576979" cy="5094023"/>
          </a:xfrm>
        </p:grpSpPr>
        <p:grpSp>
          <p:nvGrpSpPr>
            <p:cNvPr id="413" name="Group"/>
            <p:cNvGrpSpPr/>
            <p:nvPr/>
          </p:nvGrpSpPr>
          <p:grpSpPr>
            <a:xfrm>
              <a:off x="8840059" y="4668352"/>
              <a:ext cx="736921" cy="425672"/>
              <a:chOff x="0" y="0"/>
              <a:chExt cx="736919" cy="425670"/>
            </a:xfrm>
          </p:grpSpPr>
          <p:sp>
            <p:nvSpPr>
              <p:cNvPr id="411" name="Line"/>
              <p:cNvSpPr/>
              <p:nvPr/>
            </p:nvSpPr>
            <p:spPr>
              <a:xfrm>
                <a:off x="14027" y="0"/>
                <a:ext cx="707701" cy="0"/>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p>
            </p:txBody>
          </p:sp>
          <p:sp>
            <p:nvSpPr>
              <p:cNvPr id="412" name="3.5 nm"/>
              <p:cNvSpPr txBox="1"/>
              <p:nvPr/>
            </p:nvSpPr>
            <p:spPr>
              <a:xfrm>
                <a:off x="0" y="67530"/>
                <a:ext cx="736920"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Gill Sans"/>
                    <a:ea typeface="Gill Sans"/>
                    <a:cs typeface="Gill Sans"/>
                    <a:sym typeface="Gill Sans"/>
                  </a:defRPr>
                </a:lvl1pPr>
              </a:lstStyle>
              <a:p>
                <a:pPr/>
                <a:r>
                  <a:t>3.5 nm</a:t>
                </a:r>
              </a:p>
            </p:txBody>
          </p:sp>
        </p:grpSp>
        <p:pic>
          <p:nvPicPr>
            <p:cNvPr id="414" name="Screen Shot 2018-12-06 at 6.59.20 AM.png" descr="Screen Shot 2018-12-06 at 6.59.20 AM.png"/>
            <p:cNvPicPr>
              <a:picLocks noChangeAspect="1"/>
            </p:cNvPicPr>
            <p:nvPr/>
          </p:nvPicPr>
          <p:blipFill>
            <a:blip r:embed="rId3">
              <a:alphaModFix amt="50000"/>
              <a:extLst/>
            </a:blip>
            <a:stretch>
              <a:fillRect/>
            </a:stretch>
          </p:blipFill>
          <p:spPr>
            <a:xfrm>
              <a:off x="0" y="0"/>
              <a:ext cx="3366669" cy="2075256"/>
            </a:xfrm>
            <a:prstGeom prst="rect">
              <a:avLst/>
            </a:prstGeom>
            <a:ln w="12700" cap="flat">
              <a:noFill/>
              <a:miter lim="400000"/>
            </a:ln>
            <a:effectLst/>
          </p:spPr>
        </p:pic>
      </p:grpSp>
      <p:sp>
        <p:nvSpPr>
          <p:cNvPr id="416" name="Three-phase stepper motor…"/>
          <p:cNvSpPr txBox="1"/>
          <p:nvPr/>
        </p:nvSpPr>
        <p:spPr>
          <a:xfrm>
            <a:off x="6132011" y="464552"/>
            <a:ext cx="5172780"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57200">
              <a:defRPr sz="2400">
                <a:latin typeface="Gill Sans"/>
                <a:ea typeface="Gill Sans"/>
                <a:cs typeface="Gill Sans"/>
                <a:sym typeface="Gill Sans"/>
              </a:defRPr>
            </a:pPr>
            <a:r>
              <a:t>Three-phase stepper motor</a:t>
            </a:r>
          </a:p>
          <a:p>
            <a:pPr algn="ctr" defTabSz="457200">
              <a:defRPr sz="2400">
                <a:latin typeface="Gill Sans"/>
                <a:ea typeface="Gill Sans"/>
                <a:cs typeface="Gill Sans"/>
                <a:sym typeface="Gill Sans"/>
              </a:defRPr>
            </a:pPr>
            <a:r>
              <a:t>actuated by pulses of short DNA strands</a:t>
            </a:r>
          </a:p>
        </p:txBody>
      </p:sp>
      <p:sp>
        <p:nvSpPr>
          <p:cNvPr id="417" name="Luzia Kilwing"/>
          <p:cNvSpPr txBox="1"/>
          <p:nvPr/>
        </p:nvSpPr>
        <p:spPr>
          <a:xfrm>
            <a:off x="10730742" y="182715"/>
            <a:ext cx="1228277"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57200">
              <a:defRPr i="1">
                <a:latin typeface="Gill Sans"/>
                <a:ea typeface="Gill Sans"/>
                <a:cs typeface="Gill Sans"/>
                <a:sym typeface="Gill Sans"/>
              </a:defRPr>
            </a:lvl1pPr>
          </a:lstStyle>
          <a:p>
            <a:pPr/>
            <a:r>
              <a:t>Luzia Kilwing</a:t>
            </a:r>
          </a:p>
        </p:txBody>
      </p:sp>
    </p:spTree>
  </p:cSld>
  <p:clrMapOvr>
    <a:masterClrMapping/>
  </p:clrMapOvr>
  <mc:AlternateContent xmlns:mc="http://schemas.openxmlformats.org/markup-compatibility/2006">
    <mc:Choice xmlns:p14="http://schemas.microsoft.com/office/powerpoint/2010/main" Requires="p14">
      <p:transition spd="fast" advClick="1" p14:dur="250">
        <p:dissolve/>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D9E2F3"/>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Calibri"/>
        <a:ea typeface="Calibri"/>
        <a:cs typeface="Calibri"/>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A7A7A7"/>
      </a:dk2>
      <a:lt2>
        <a:srgbClr val="535353"/>
      </a:lt2>
      <a:accent1>
        <a:srgbClr val="D9E2F3"/>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Calibri"/>
        <a:ea typeface="Calibri"/>
        <a:cs typeface="Calibri"/>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