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32918400" cy="43891200"/>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BA2127"/>
    <a:srgbClr val="0B0B0B"/>
    <a:srgbClr val="3366FF"/>
    <a:srgbClr val="666633"/>
    <a:srgbClr val="006699"/>
    <a:srgbClr val="FEEFDC"/>
    <a:srgbClr val="FEE9D0"/>
    <a:srgbClr val="DAF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5"/>
    <p:restoredTop sz="94643"/>
  </p:normalViewPr>
  <p:slideViewPr>
    <p:cSldViewPr>
      <p:cViewPr>
        <p:scale>
          <a:sx n="67" d="100"/>
          <a:sy n="67" d="100"/>
        </p:scale>
        <p:origin x="51" y="-10142"/>
      </p:cViewPr>
      <p:guideLst>
        <p:guide orient="horz" pos="13824"/>
        <p:guide pos="1036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170764" cy="480388"/>
          </a:xfrm>
          <a:prstGeom prst="rect">
            <a:avLst/>
          </a:prstGeom>
          <a:noFill/>
          <a:ln w="9525">
            <a:noFill/>
            <a:miter lim="800000"/>
            <a:headEnd/>
            <a:tailEnd/>
          </a:ln>
          <a:effectLst/>
        </p:spPr>
        <p:txBody>
          <a:bodyPr vert="horz" wrap="square" lIns="95591" tIns="47793" rIns="95591" bIns="47793" numCol="1" anchor="t" anchorCtr="0" compatLnSpc="1">
            <a:prstTxWarp prst="textNoShape">
              <a:avLst/>
            </a:prstTxWarp>
          </a:bodyPr>
          <a:lstStyle>
            <a:lvl1pPr defTabSz="956819" eaLnBrk="1" hangingPunct="1">
              <a:defRPr sz="1300">
                <a:latin typeface="Times New Roman" charset="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4142749" y="0"/>
            <a:ext cx="3170763" cy="480388"/>
          </a:xfrm>
          <a:prstGeom prst="rect">
            <a:avLst/>
          </a:prstGeom>
          <a:noFill/>
          <a:ln w="9525">
            <a:noFill/>
            <a:miter lim="800000"/>
            <a:headEnd/>
            <a:tailEnd/>
          </a:ln>
          <a:effectLst/>
        </p:spPr>
        <p:txBody>
          <a:bodyPr vert="horz" wrap="square" lIns="95591" tIns="47793" rIns="95591" bIns="47793" numCol="1" anchor="t" anchorCtr="0" compatLnSpc="1">
            <a:prstTxWarp prst="textNoShape">
              <a:avLst/>
            </a:prstTxWarp>
          </a:bodyPr>
          <a:lstStyle>
            <a:lvl1pPr algn="r" defTabSz="956819" eaLnBrk="1" hangingPunct="1">
              <a:defRPr sz="1300">
                <a:latin typeface="Times New Roman" charset="0"/>
                <a:ea typeface="ＭＳ Ｐゴシック" charset="-128"/>
                <a:cs typeface="ＭＳ Ｐゴシック" charset="-128"/>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2306638" y="719138"/>
            <a:ext cx="2701925"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32364" y="4561226"/>
            <a:ext cx="5850473" cy="4320213"/>
          </a:xfrm>
          <a:prstGeom prst="rect">
            <a:avLst/>
          </a:prstGeom>
          <a:noFill/>
          <a:ln w="9525">
            <a:noFill/>
            <a:miter lim="800000"/>
            <a:headEnd/>
            <a:tailEnd/>
          </a:ln>
          <a:effectLst/>
        </p:spPr>
        <p:txBody>
          <a:bodyPr vert="horz" wrap="square" lIns="95591" tIns="47793" rIns="95591" bIns="4779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1" y="9119173"/>
            <a:ext cx="3170764" cy="480388"/>
          </a:xfrm>
          <a:prstGeom prst="rect">
            <a:avLst/>
          </a:prstGeom>
          <a:noFill/>
          <a:ln w="9525">
            <a:noFill/>
            <a:miter lim="800000"/>
            <a:headEnd/>
            <a:tailEnd/>
          </a:ln>
          <a:effectLst/>
        </p:spPr>
        <p:txBody>
          <a:bodyPr vert="horz" wrap="square" lIns="95591" tIns="47793" rIns="95591" bIns="47793" numCol="1" anchor="b" anchorCtr="0" compatLnSpc="1">
            <a:prstTxWarp prst="textNoShape">
              <a:avLst/>
            </a:prstTxWarp>
          </a:bodyPr>
          <a:lstStyle>
            <a:lvl1pPr defTabSz="956819" eaLnBrk="1" hangingPunct="1">
              <a:defRPr sz="1300">
                <a:latin typeface="Times New Roman" charset="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4142749" y="9119173"/>
            <a:ext cx="3170763" cy="480388"/>
          </a:xfrm>
          <a:prstGeom prst="rect">
            <a:avLst/>
          </a:prstGeom>
          <a:noFill/>
          <a:ln w="9525">
            <a:noFill/>
            <a:miter lim="800000"/>
            <a:headEnd/>
            <a:tailEnd/>
          </a:ln>
          <a:effectLst/>
        </p:spPr>
        <p:txBody>
          <a:bodyPr vert="horz" wrap="square" lIns="95591" tIns="47793" rIns="95591" bIns="47793" numCol="1" anchor="b" anchorCtr="0" compatLnSpc="1">
            <a:prstTxWarp prst="textNoShape">
              <a:avLst/>
            </a:prstTxWarp>
          </a:bodyPr>
          <a:lstStyle>
            <a:lvl1pPr algn="r" defTabSz="956819" eaLnBrk="1" hangingPunct="1">
              <a:defRPr sz="1300"/>
            </a:lvl1pPr>
          </a:lstStyle>
          <a:p>
            <a:pPr>
              <a:defRPr/>
            </a:pPr>
            <a:fld id="{C243F36C-1B6E-4565-B7C5-95380E9A89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ea typeface="MS PGothic" panose="020B0600070205080204" pitchFamily="34" charset="-128"/>
              </a:defRPr>
            </a:lvl1pPr>
            <a:lvl2pPr marL="164330" indent="-63076">
              <a:spcBef>
                <a:spcPct val="30000"/>
              </a:spcBef>
              <a:defRPr sz="1300">
                <a:solidFill>
                  <a:schemeClr val="tx1"/>
                </a:solidFill>
                <a:latin typeface="Times New Roman" panose="02020603050405020304" pitchFamily="18" charset="0"/>
                <a:ea typeface="MS PGothic" panose="020B0600070205080204" pitchFamily="34" charset="-128"/>
              </a:defRPr>
            </a:lvl2pPr>
            <a:lvl3pPr marL="253964" indent="-49797">
              <a:spcBef>
                <a:spcPct val="30000"/>
              </a:spcBef>
              <a:defRPr sz="1300">
                <a:solidFill>
                  <a:schemeClr val="tx1"/>
                </a:solidFill>
                <a:latin typeface="Times New Roman" panose="02020603050405020304" pitchFamily="18" charset="0"/>
                <a:ea typeface="MS PGothic" panose="020B0600070205080204" pitchFamily="34" charset="-128"/>
              </a:defRPr>
            </a:lvl3pPr>
            <a:lvl4pPr marL="355216" indent="-49797">
              <a:spcBef>
                <a:spcPct val="30000"/>
              </a:spcBef>
              <a:defRPr sz="1300">
                <a:solidFill>
                  <a:schemeClr val="tx1"/>
                </a:solidFill>
                <a:latin typeface="Times New Roman" panose="02020603050405020304" pitchFamily="18" charset="0"/>
                <a:ea typeface="MS PGothic" panose="020B0600070205080204" pitchFamily="34" charset="-128"/>
              </a:defRPr>
            </a:lvl4pPr>
            <a:lvl5pPr marL="458130" indent="-49797">
              <a:spcBef>
                <a:spcPct val="30000"/>
              </a:spcBef>
              <a:defRPr sz="1300">
                <a:solidFill>
                  <a:schemeClr val="tx1"/>
                </a:solidFill>
                <a:latin typeface="Times New Roman" panose="02020603050405020304" pitchFamily="18" charset="0"/>
                <a:ea typeface="MS PGothic" panose="020B0600070205080204" pitchFamily="34" charset="-128"/>
              </a:defRPr>
            </a:lvl5pPr>
            <a:lvl6pPr marL="936178" indent="-49797" eaLnBrk="0" fontAlgn="base" hangingPunct="0">
              <a:spcBef>
                <a:spcPct val="30000"/>
              </a:spcBef>
              <a:spcAft>
                <a:spcPct val="0"/>
              </a:spcAft>
              <a:defRPr sz="1300">
                <a:solidFill>
                  <a:schemeClr val="tx1"/>
                </a:solidFill>
                <a:latin typeface="Times New Roman" panose="02020603050405020304" pitchFamily="18" charset="0"/>
                <a:ea typeface="MS PGothic" panose="020B0600070205080204" pitchFamily="34" charset="-128"/>
              </a:defRPr>
            </a:lvl6pPr>
            <a:lvl7pPr marL="1414226" indent="-49797" eaLnBrk="0" fontAlgn="base" hangingPunct="0">
              <a:spcBef>
                <a:spcPct val="30000"/>
              </a:spcBef>
              <a:spcAft>
                <a:spcPct val="0"/>
              </a:spcAft>
              <a:defRPr sz="1300">
                <a:solidFill>
                  <a:schemeClr val="tx1"/>
                </a:solidFill>
                <a:latin typeface="Times New Roman" panose="02020603050405020304" pitchFamily="18" charset="0"/>
                <a:ea typeface="MS PGothic" panose="020B0600070205080204" pitchFamily="34" charset="-128"/>
              </a:defRPr>
            </a:lvl7pPr>
            <a:lvl8pPr marL="1892275" indent="-49797" eaLnBrk="0" fontAlgn="base" hangingPunct="0">
              <a:spcBef>
                <a:spcPct val="30000"/>
              </a:spcBef>
              <a:spcAft>
                <a:spcPct val="0"/>
              </a:spcAft>
              <a:defRPr sz="1300">
                <a:solidFill>
                  <a:schemeClr val="tx1"/>
                </a:solidFill>
                <a:latin typeface="Times New Roman" panose="02020603050405020304" pitchFamily="18" charset="0"/>
                <a:ea typeface="MS PGothic" panose="020B0600070205080204" pitchFamily="34" charset="-128"/>
              </a:defRPr>
            </a:lvl8pPr>
            <a:lvl9pPr marL="2370323" indent="-49797" eaLnBrk="0" fontAlgn="base" hangingPunct="0">
              <a:spcBef>
                <a:spcPct val="30000"/>
              </a:spcBef>
              <a:spcAft>
                <a:spcPct val="0"/>
              </a:spcAft>
              <a:defRPr sz="1300">
                <a:solidFill>
                  <a:schemeClr val="tx1"/>
                </a:solidFill>
                <a:latin typeface="Times New Roman" panose="02020603050405020304" pitchFamily="18" charset="0"/>
                <a:ea typeface="MS PGothic" panose="020B0600070205080204" pitchFamily="34" charset="-128"/>
              </a:defRPr>
            </a:lvl9pPr>
          </a:lstStyle>
          <a:p>
            <a:pPr defTabSz="956097">
              <a:spcBef>
                <a:spcPct val="0"/>
              </a:spcBef>
            </a:pPr>
            <a:fld id="{E2203CB2-D695-4963-B303-AA0B08C7B738}" type="slidenum">
              <a:rPr lang="en-US" altLang="en-US" smtClean="0"/>
              <a:pPr defTabSz="956097">
                <a:spcBef>
                  <a:spcPct val="0"/>
                </a:spcBef>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9357" y="13635567"/>
            <a:ext cx="27979688" cy="9406467"/>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522" y="24870834"/>
            <a:ext cx="23043357" cy="1121833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845A81-3F2C-4A3B-8A1E-011388BDBB1C}" type="slidenum">
              <a:rPr lang="en-US" altLang="en-US"/>
              <a:pPr>
                <a:defRPr/>
              </a:pPr>
              <a:t>‹#›</a:t>
            </a:fld>
            <a:endParaRPr lang="en-US" altLang="en-US"/>
          </a:p>
        </p:txBody>
      </p:sp>
    </p:spTree>
    <p:extLst>
      <p:ext uri="{BB962C8B-B14F-4D97-AF65-F5344CB8AC3E}">
        <p14:creationId xmlns:p14="http://schemas.microsoft.com/office/powerpoint/2010/main" val="813653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5090B2-DB6C-4B6A-8CAD-D4E7BF6B2553}" type="slidenum">
              <a:rPr lang="en-US" altLang="en-US"/>
              <a:pPr>
                <a:defRPr/>
              </a:pPr>
              <a:t>‹#›</a:t>
            </a:fld>
            <a:endParaRPr lang="en-US" altLang="en-US"/>
          </a:p>
        </p:txBody>
      </p:sp>
    </p:spTree>
    <p:extLst>
      <p:ext uri="{BB962C8B-B14F-4D97-AF65-F5344CB8AC3E}">
        <p14:creationId xmlns:p14="http://schemas.microsoft.com/office/powerpoint/2010/main" val="612181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454122" y="3903133"/>
            <a:ext cx="6994922" cy="351112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9357" y="3903133"/>
            <a:ext cx="20870466" cy="351112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5F9372-CD1A-4DEC-9A57-54D736401553}" type="slidenum">
              <a:rPr lang="en-US" altLang="en-US"/>
              <a:pPr>
                <a:defRPr/>
              </a:pPr>
              <a:t>‹#›</a:t>
            </a:fld>
            <a:endParaRPr lang="en-US" altLang="en-US"/>
          </a:p>
        </p:txBody>
      </p:sp>
    </p:spTree>
    <p:extLst>
      <p:ext uri="{BB962C8B-B14F-4D97-AF65-F5344CB8AC3E}">
        <p14:creationId xmlns:p14="http://schemas.microsoft.com/office/powerpoint/2010/main" val="58029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7A08CB-9356-43D7-A00C-59B5AF880C6D}" type="slidenum">
              <a:rPr lang="en-US" altLang="en-US"/>
              <a:pPr>
                <a:defRPr/>
              </a:pPr>
              <a:t>‹#›</a:t>
            </a:fld>
            <a:endParaRPr lang="en-US" altLang="en-US"/>
          </a:p>
        </p:txBody>
      </p:sp>
    </p:spTree>
    <p:extLst>
      <p:ext uri="{BB962C8B-B14F-4D97-AF65-F5344CB8AC3E}">
        <p14:creationId xmlns:p14="http://schemas.microsoft.com/office/powerpoint/2010/main" val="3527310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6" y="28204586"/>
            <a:ext cx="27980878" cy="87164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6" y="18603384"/>
            <a:ext cx="27980878" cy="9601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51D28-4962-4A2F-9DC2-17C34BCC6964}" type="slidenum">
              <a:rPr lang="en-US" altLang="en-US"/>
              <a:pPr>
                <a:defRPr/>
              </a:pPr>
              <a:t>‹#›</a:t>
            </a:fld>
            <a:endParaRPr lang="en-US" altLang="en-US"/>
          </a:p>
        </p:txBody>
      </p:sp>
    </p:spTree>
    <p:extLst>
      <p:ext uri="{BB962C8B-B14F-4D97-AF65-F5344CB8AC3E}">
        <p14:creationId xmlns:p14="http://schemas.microsoft.com/office/powerpoint/2010/main" val="262644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69357" y="12678835"/>
            <a:ext cx="13932693" cy="26335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516352" y="12678835"/>
            <a:ext cx="13932693" cy="26335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670E10-BE92-4401-B1E6-62C57BF65400}" type="slidenum">
              <a:rPr lang="en-US" altLang="en-US"/>
              <a:pPr>
                <a:defRPr/>
              </a:pPr>
              <a:t>‹#›</a:t>
            </a:fld>
            <a:endParaRPr lang="en-US" altLang="en-US"/>
          </a:p>
        </p:txBody>
      </p:sp>
    </p:spTree>
    <p:extLst>
      <p:ext uri="{BB962C8B-B14F-4D97-AF65-F5344CB8AC3E}">
        <p14:creationId xmlns:p14="http://schemas.microsoft.com/office/powerpoint/2010/main" val="1706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445" y="1756833"/>
            <a:ext cx="29627512" cy="7315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444" y="9825569"/>
            <a:ext cx="14544675" cy="409363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45444" y="13919202"/>
            <a:ext cx="14544675" cy="252878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329" y="9825569"/>
            <a:ext cx="14550627" cy="409363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6722329" y="13919202"/>
            <a:ext cx="14550627" cy="252878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A75ADF-1428-4042-9A49-51BCA1B802F3}" type="slidenum">
              <a:rPr lang="en-US" altLang="en-US"/>
              <a:pPr>
                <a:defRPr/>
              </a:pPr>
              <a:t>‹#›</a:t>
            </a:fld>
            <a:endParaRPr lang="en-US" altLang="en-US"/>
          </a:p>
        </p:txBody>
      </p:sp>
    </p:spTree>
    <p:extLst>
      <p:ext uri="{BB962C8B-B14F-4D97-AF65-F5344CB8AC3E}">
        <p14:creationId xmlns:p14="http://schemas.microsoft.com/office/powerpoint/2010/main" val="121002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7FD7D3-4A49-4280-8D75-9896FD1E1D6C}" type="slidenum">
              <a:rPr lang="en-US" altLang="en-US"/>
              <a:pPr>
                <a:defRPr/>
              </a:pPr>
              <a:t>‹#›</a:t>
            </a:fld>
            <a:endParaRPr lang="en-US" altLang="en-US"/>
          </a:p>
        </p:txBody>
      </p:sp>
    </p:spTree>
    <p:extLst>
      <p:ext uri="{BB962C8B-B14F-4D97-AF65-F5344CB8AC3E}">
        <p14:creationId xmlns:p14="http://schemas.microsoft.com/office/powerpoint/2010/main" val="3241516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CDAB48-2DE8-4CAA-8F65-53FF1CF86C5B}" type="slidenum">
              <a:rPr lang="en-US" altLang="en-US"/>
              <a:pPr>
                <a:defRPr/>
              </a:pPr>
              <a:t>‹#›</a:t>
            </a:fld>
            <a:endParaRPr lang="en-US" altLang="en-US"/>
          </a:p>
        </p:txBody>
      </p:sp>
    </p:spTree>
    <p:extLst>
      <p:ext uri="{BB962C8B-B14F-4D97-AF65-F5344CB8AC3E}">
        <p14:creationId xmlns:p14="http://schemas.microsoft.com/office/powerpoint/2010/main" val="52892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444" y="1748367"/>
            <a:ext cx="10829925" cy="74358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2870657" y="1748367"/>
            <a:ext cx="18402300" cy="374586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444" y="9184217"/>
            <a:ext cx="10829925" cy="30022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A2289F-15FB-46E0-9CA2-1245D3E20751}" type="slidenum">
              <a:rPr lang="en-US" altLang="en-US"/>
              <a:pPr>
                <a:defRPr/>
              </a:pPr>
              <a:t>‹#›</a:t>
            </a:fld>
            <a:endParaRPr lang="en-US" altLang="en-US"/>
          </a:p>
        </p:txBody>
      </p:sp>
    </p:spTree>
    <p:extLst>
      <p:ext uri="{BB962C8B-B14F-4D97-AF65-F5344CB8AC3E}">
        <p14:creationId xmlns:p14="http://schemas.microsoft.com/office/powerpoint/2010/main" val="40465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999" y="30723419"/>
            <a:ext cx="19751277" cy="36279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6451999" y="3922186"/>
            <a:ext cx="19751277" cy="263334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451999" y="34351386"/>
            <a:ext cx="19751277" cy="51498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3EA846-9707-4942-A2DA-D0ACB84BE2C6}" type="slidenum">
              <a:rPr lang="en-US" altLang="en-US"/>
              <a:pPr>
                <a:defRPr/>
              </a:pPr>
              <a:t>‹#›</a:t>
            </a:fld>
            <a:endParaRPr lang="en-US" altLang="en-US"/>
          </a:p>
        </p:txBody>
      </p:sp>
    </p:spTree>
    <p:extLst>
      <p:ext uri="{BB962C8B-B14F-4D97-AF65-F5344CB8AC3E}">
        <p14:creationId xmlns:p14="http://schemas.microsoft.com/office/powerpoint/2010/main" val="710435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70150" y="3903663"/>
            <a:ext cx="279781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13420" tIns="156711" rIns="313420" bIns="15671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470150" y="12679363"/>
            <a:ext cx="27978100" cy="263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13420" tIns="156711" rIns="313420" bIns="1567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2470150" y="39990713"/>
            <a:ext cx="6858000" cy="2927350"/>
          </a:xfrm>
          <a:prstGeom prst="rect">
            <a:avLst/>
          </a:prstGeom>
          <a:noFill/>
          <a:ln w="9525">
            <a:noFill/>
            <a:miter lim="800000"/>
            <a:headEnd/>
            <a:tailEnd/>
          </a:ln>
          <a:effectLst/>
        </p:spPr>
        <p:txBody>
          <a:bodyPr vert="horz" wrap="square" lIns="313420" tIns="156711" rIns="313420" bIns="156711" numCol="1" anchor="t" anchorCtr="0" compatLnSpc="1">
            <a:prstTxWarp prst="textNoShape">
              <a:avLst/>
            </a:prstTxWarp>
          </a:bodyPr>
          <a:lstStyle>
            <a:lvl1pPr eaLnBrk="1" hangingPunct="1">
              <a:defRPr sz="4800">
                <a:latin typeface="Times New Roman"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11245850" y="39990713"/>
            <a:ext cx="10426700" cy="2927350"/>
          </a:xfrm>
          <a:prstGeom prst="rect">
            <a:avLst/>
          </a:prstGeom>
          <a:noFill/>
          <a:ln w="9525">
            <a:noFill/>
            <a:miter lim="800000"/>
            <a:headEnd/>
            <a:tailEnd/>
          </a:ln>
          <a:effectLst/>
        </p:spPr>
        <p:txBody>
          <a:bodyPr vert="horz" wrap="square" lIns="313420" tIns="156711" rIns="313420" bIns="156711" numCol="1" anchor="t" anchorCtr="0" compatLnSpc="1">
            <a:prstTxWarp prst="textNoShape">
              <a:avLst/>
            </a:prstTxWarp>
          </a:bodyPr>
          <a:lstStyle>
            <a:lvl1pPr algn="ctr" eaLnBrk="1" hangingPunct="1">
              <a:defRPr sz="4800">
                <a:latin typeface="Times New Roman"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23590250" y="39990713"/>
            <a:ext cx="6858000" cy="2927350"/>
          </a:xfrm>
          <a:prstGeom prst="rect">
            <a:avLst/>
          </a:prstGeom>
          <a:noFill/>
          <a:ln w="9525">
            <a:noFill/>
            <a:miter lim="800000"/>
            <a:headEnd/>
            <a:tailEnd/>
          </a:ln>
          <a:effectLst/>
        </p:spPr>
        <p:txBody>
          <a:bodyPr vert="horz" wrap="square" lIns="313420" tIns="156711" rIns="313420" bIns="156711" numCol="1" anchor="t" anchorCtr="0" compatLnSpc="1">
            <a:prstTxWarp prst="textNoShape">
              <a:avLst/>
            </a:prstTxWarp>
          </a:bodyPr>
          <a:lstStyle>
            <a:lvl1pPr algn="r" eaLnBrk="1" hangingPunct="1">
              <a:defRPr sz="4800"/>
            </a:lvl1pPr>
          </a:lstStyle>
          <a:p>
            <a:pPr>
              <a:defRPr/>
            </a:pPr>
            <a:fld id="{2073BD33-36F2-49AB-BC5A-537A551E17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135313" rtl="0" eaLnBrk="0" fontAlgn="base" hangingPunct="0">
        <a:spcBef>
          <a:spcPct val="0"/>
        </a:spcBef>
        <a:spcAft>
          <a:spcPct val="0"/>
        </a:spcAft>
        <a:defRPr sz="15100">
          <a:solidFill>
            <a:schemeClr val="tx2"/>
          </a:solidFill>
          <a:latin typeface="+mj-lt"/>
          <a:ea typeface="MS PGothic" panose="020B0600070205080204" pitchFamily="34" charset="-128"/>
          <a:cs typeface="ＭＳ Ｐゴシック" charset="-128"/>
        </a:defRPr>
      </a:lvl1pPr>
      <a:lvl2pPr algn="ctr" defTabSz="3135313" rtl="0" eaLnBrk="0" fontAlgn="base" hangingPunct="0">
        <a:spcBef>
          <a:spcPct val="0"/>
        </a:spcBef>
        <a:spcAft>
          <a:spcPct val="0"/>
        </a:spcAft>
        <a:defRPr sz="15100">
          <a:solidFill>
            <a:schemeClr val="tx2"/>
          </a:solidFill>
          <a:latin typeface="Times New Roman" pitchFamily="18" charset="0"/>
          <a:ea typeface="MS PGothic" panose="020B0600070205080204" pitchFamily="34" charset="-128"/>
          <a:cs typeface="ＭＳ Ｐゴシック" charset="-128"/>
        </a:defRPr>
      </a:lvl2pPr>
      <a:lvl3pPr algn="ctr" defTabSz="3135313" rtl="0" eaLnBrk="0" fontAlgn="base" hangingPunct="0">
        <a:spcBef>
          <a:spcPct val="0"/>
        </a:spcBef>
        <a:spcAft>
          <a:spcPct val="0"/>
        </a:spcAft>
        <a:defRPr sz="15100">
          <a:solidFill>
            <a:schemeClr val="tx2"/>
          </a:solidFill>
          <a:latin typeface="Times New Roman" pitchFamily="18" charset="0"/>
          <a:ea typeface="MS PGothic" panose="020B0600070205080204" pitchFamily="34" charset="-128"/>
          <a:cs typeface="ＭＳ Ｐゴシック" charset="-128"/>
        </a:defRPr>
      </a:lvl3pPr>
      <a:lvl4pPr algn="ctr" defTabSz="3135313" rtl="0" eaLnBrk="0" fontAlgn="base" hangingPunct="0">
        <a:spcBef>
          <a:spcPct val="0"/>
        </a:spcBef>
        <a:spcAft>
          <a:spcPct val="0"/>
        </a:spcAft>
        <a:defRPr sz="15100">
          <a:solidFill>
            <a:schemeClr val="tx2"/>
          </a:solidFill>
          <a:latin typeface="Times New Roman" pitchFamily="18" charset="0"/>
          <a:ea typeface="MS PGothic" panose="020B0600070205080204" pitchFamily="34" charset="-128"/>
          <a:cs typeface="ＭＳ Ｐゴシック" charset="-128"/>
        </a:defRPr>
      </a:lvl4pPr>
      <a:lvl5pPr algn="ctr" defTabSz="3135313" rtl="0" eaLnBrk="0" fontAlgn="base" hangingPunct="0">
        <a:spcBef>
          <a:spcPct val="0"/>
        </a:spcBef>
        <a:spcAft>
          <a:spcPct val="0"/>
        </a:spcAft>
        <a:defRPr sz="15100">
          <a:solidFill>
            <a:schemeClr val="tx2"/>
          </a:solidFill>
          <a:latin typeface="Times New Roman" pitchFamily="18" charset="0"/>
          <a:ea typeface="MS PGothic" panose="020B0600070205080204" pitchFamily="34" charset="-128"/>
          <a:cs typeface="ＭＳ Ｐゴシック" charset="-128"/>
        </a:defRPr>
      </a:lvl5pPr>
      <a:lvl6pPr marL="457200" algn="ctr" defTabSz="3135313" rtl="0" fontAlgn="base">
        <a:spcBef>
          <a:spcPct val="0"/>
        </a:spcBef>
        <a:spcAft>
          <a:spcPct val="0"/>
        </a:spcAft>
        <a:defRPr sz="15100">
          <a:solidFill>
            <a:schemeClr val="tx2"/>
          </a:solidFill>
          <a:latin typeface="Times New Roman" pitchFamily="18" charset="0"/>
        </a:defRPr>
      </a:lvl6pPr>
      <a:lvl7pPr marL="914400" algn="ctr" defTabSz="3135313" rtl="0" fontAlgn="base">
        <a:spcBef>
          <a:spcPct val="0"/>
        </a:spcBef>
        <a:spcAft>
          <a:spcPct val="0"/>
        </a:spcAft>
        <a:defRPr sz="15100">
          <a:solidFill>
            <a:schemeClr val="tx2"/>
          </a:solidFill>
          <a:latin typeface="Times New Roman" pitchFamily="18" charset="0"/>
        </a:defRPr>
      </a:lvl7pPr>
      <a:lvl8pPr marL="1371600" algn="ctr" defTabSz="3135313" rtl="0" fontAlgn="base">
        <a:spcBef>
          <a:spcPct val="0"/>
        </a:spcBef>
        <a:spcAft>
          <a:spcPct val="0"/>
        </a:spcAft>
        <a:defRPr sz="15100">
          <a:solidFill>
            <a:schemeClr val="tx2"/>
          </a:solidFill>
          <a:latin typeface="Times New Roman" pitchFamily="18" charset="0"/>
        </a:defRPr>
      </a:lvl8pPr>
      <a:lvl9pPr marL="1828800" algn="ctr" defTabSz="3135313" rtl="0" fontAlgn="base">
        <a:spcBef>
          <a:spcPct val="0"/>
        </a:spcBef>
        <a:spcAft>
          <a:spcPct val="0"/>
        </a:spcAft>
        <a:defRPr sz="15100">
          <a:solidFill>
            <a:schemeClr val="tx2"/>
          </a:solidFill>
          <a:latin typeface="Times New Roman" pitchFamily="18" charset="0"/>
        </a:defRPr>
      </a:lvl9pPr>
    </p:titleStyle>
    <p:bodyStyle>
      <a:lvl1pPr marL="1176338" indent="-1176338" algn="l" defTabSz="3135313" rtl="0" eaLnBrk="0" fontAlgn="base" hangingPunct="0">
        <a:spcBef>
          <a:spcPct val="20000"/>
        </a:spcBef>
        <a:spcAft>
          <a:spcPct val="0"/>
        </a:spcAft>
        <a:buChar char="•"/>
        <a:defRPr sz="11000">
          <a:solidFill>
            <a:schemeClr val="tx1"/>
          </a:solidFill>
          <a:latin typeface="+mn-lt"/>
          <a:ea typeface="MS PGothic" panose="020B0600070205080204" pitchFamily="34" charset="-128"/>
          <a:cs typeface="ＭＳ Ｐゴシック" charset="-128"/>
        </a:defRPr>
      </a:lvl1pPr>
      <a:lvl2pPr marL="2546350" indent="-979488" algn="l" defTabSz="3135313" rtl="0" eaLnBrk="0" fontAlgn="base" hangingPunct="0">
        <a:spcBef>
          <a:spcPct val="20000"/>
        </a:spcBef>
        <a:spcAft>
          <a:spcPct val="0"/>
        </a:spcAft>
        <a:buChar char="–"/>
        <a:defRPr sz="9600">
          <a:solidFill>
            <a:schemeClr val="tx1"/>
          </a:solidFill>
          <a:latin typeface="+mn-lt"/>
          <a:ea typeface="MS PGothic" panose="020B0600070205080204" pitchFamily="34" charset="-128"/>
        </a:defRPr>
      </a:lvl2pPr>
      <a:lvl3pPr marL="3917950" indent="-782638" algn="l" defTabSz="3135313" rtl="0" eaLnBrk="0" fontAlgn="base" hangingPunct="0">
        <a:spcBef>
          <a:spcPct val="20000"/>
        </a:spcBef>
        <a:spcAft>
          <a:spcPct val="0"/>
        </a:spcAft>
        <a:buChar char="•"/>
        <a:defRPr sz="8200">
          <a:solidFill>
            <a:schemeClr val="tx1"/>
          </a:solidFill>
          <a:latin typeface="+mn-lt"/>
          <a:ea typeface="MS PGothic" panose="020B0600070205080204" pitchFamily="34" charset="-128"/>
        </a:defRPr>
      </a:lvl3pPr>
      <a:lvl4pPr marL="5484813" indent="-782638" algn="l" defTabSz="3135313" rtl="0" eaLnBrk="0" fontAlgn="base" hangingPunct="0">
        <a:spcBef>
          <a:spcPct val="20000"/>
        </a:spcBef>
        <a:spcAft>
          <a:spcPct val="0"/>
        </a:spcAft>
        <a:buChar char="–"/>
        <a:defRPr sz="6900">
          <a:solidFill>
            <a:schemeClr val="tx1"/>
          </a:solidFill>
          <a:latin typeface="+mn-lt"/>
          <a:ea typeface="MS PGothic" panose="020B0600070205080204" pitchFamily="34" charset="-128"/>
        </a:defRPr>
      </a:lvl4pPr>
      <a:lvl5pPr marL="7053263" indent="-782638" algn="l" defTabSz="3135313" rtl="0" eaLnBrk="0" fontAlgn="base" hangingPunct="0">
        <a:spcBef>
          <a:spcPct val="20000"/>
        </a:spcBef>
        <a:spcAft>
          <a:spcPct val="0"/>
        </a:spcAft>
        <a:buChar char="»"/>
        <a:defRPr sz="6900">
          <a:solidFill>
            <a:schemeClr val="tx1"/>
          </a:solidFill>
          <a:latin typeface="+mn-lt"/>
          <a:ea typeface="MS PGothic" panose="020B0600070205080204" pitchFamily="34" charset="-128"/>
        </a:defRPr>
      </a:lvl5pPr>
      <a:lvl6pPr marL="7510463" indent="-782638" algn="l" defTabSz="3135313" rtl="0" fontAlgn="base">
        <a:spcBef>
          <a:spcPct val="20000"/>
        </a:spcBef>
        <a:spcAft>
          <a:spcPct val="0"/>
        </a:spcAft>
        <a:buChar char="»"/>
        <a:defRPr sz="6900">
          <a:solidFill>
            <a:schemeClr val="tx1"/>
          </a:solidFill>
          <a:latin typeface="+mn-lt"/>
        </a:defRPr>
      </a:lvl6pPr>
      <a:lvl7pPr marL="7967663" indent="-782638" algn="l" defTabSz="3135313" rtl="0" fontAlgn="base">
        <a:spcBef>
          <a:spcPct val="20000"/>
        </a:spcBef>
        <a:spcAft>
          <a:spcPct val="0"/>
        </a:spcAft>
        <a:buChar char="»"/>
        <a:defRPr sz="6900">
          <a:solidFill>
            <a:schemeClr val="tx1"/>
          </a:solidFill>
          <a:latin typeface="+mn-lt"/>
        </a:defRPr>
      </a:lvl7pPr>
      <a:lvl8pPr marL="8424863" indent="-782638" algn="l" defTabSz="3135313" rtl="0" fontAlgn="base">
        <a:spcBef>
          <a:spcPct val="20000"/>
        </a:spcBef>
        <a:spcAft>
          <a:spcPct val="0"/>
        </a:spcAft>
        <a:buChar char="»"/>
        <a:defRPr sz="6900">
          <a:solidFill>
            <a:schemeClr val="tx1"/>
          </a:solidFill>
          <a:latin typeface="+mn-lt"/>
        </a:defRPr>
      </a:lvl8pPr>
      <a:lvl9pPr marL="8882063" indent="-782638" algn="l" defTabSz="3135313" rtl="0" fontAlgn="base">
        <a:spcBef>
          <a:spcPct val="20000"/>
        </a:spcBef>
        <a:spcAft>
          <a:spcPct val="0"/>
        </a:spcAft>
        <a:buChar char="»"/>
        <a:defRPr sz="6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jpeg"/><Relationship Id="rId34" Type="http://schemas.openxmlformats.org/officeDocument/2006/relationships/image" Target="../media/image32.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jpe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jpe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png"/><Relationship Id="rId30" Type="http://schemas.openxmlformats.org/officeDocument/2006/relationships/image" Target="../media/image28.jpeg"/><Relationship Id="rId35"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p:cNvSpPr/>
          <p:nvPr/>
        </p:nvSpPr>
        <p:spPr>
          <a:xfrm>
            <a:off x="130175" y="203200"/>
            <a:ext cx="32658050" cy="43484800"/>
          </a:xfrm>
          <a:prstGeom prst="rect">
            <a:avLst/>
          </a:prstGeom>
          <a:noFill/>
          <a:ln w="381000">
            <a:solidFill>
              <a:srgbClr val="BA2127"/>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dirty="0">
              <a:solidFill>
                <a:srgbClr val="FFFFFF"/>
              </a:solidFill>
              <a:latin typeface="Source Sans Pro" charset="0"/>
              <a:ea typeface="Source Sans Pro" charset="0"/>
              <a:cs typeface="Source Sans Pro" charset="0"/>
            </a:endParaRPr>
          </a:p>
        </p:txBody>
      </p:sp>
      <p:sp>
        <p:nvSpPr>
          <p:cNvPr id="108" name="Rectangle 107"/>
          <p:cNvSpPr/>
          <p:nvPr/>
        </p:nvSpPr>
        <p:spPr>
          <a:xfrm>
            <a:off x="347663" y="457200"/>
            <a:ext cx="32265937" cy="42976800"/>
          </a:xfrm>
          <a:prstGeom prst="rect">
            <a:avLst/>
          </a:prstGeom>
          <a:noFill/>
          <a:ln w="12700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latin typeface="Source Sans Pro" charset="0"/>
              <a:ea typeface="Source Sans Pro" charset="0"/>
              <a:cs typeface="Source Sans Pro" charset="0"/>
            </a:endParaRPr>
          </a:p>
        </p:txBody>
      </p:sp>
      <p:sp>
        <p:nvSpPr>
          <p:cNvPr id="2082" name="Text Box 34"/>
          <p:cNvSpPr txBox="1">
            <a:spLocks noChangeArrowheads="1"/>
          </p:cNvSpPr>
          <p:nvPr/>
        </p:nvSpPr>
        <p:spPr bwMode="auto">
          <a:xfrm>
            <a:off x="2690648" y="811912"/>
            <a:ext cx="27460903" cy="406265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ts val="0"/>
              </a:spcBef>
              <a:defRPr/>
            </a:pPr>
            <a:r>
              <a:rPr lang="en-US" sz="13800" b="1" cap="small" dirty="0" err="1">
                <a:effectLst>
                  <a:outerShdw blurRad="38100" dist="38100" dir="2700000" algn="tl">
                    <a:srgbClr val="DDDDDD"/>
                  </a:outerShdw>
                </a:effectLst>
                <a:latin typeface="Source Sans Pro" charset="0"/>
                <a:ea typeface="Source Sans Pro" charset="0"/>
                <a:cs typeface="Source Sans Pro" charset="0"/>
              </a:rPr>
              <a:t>nano@stanford</a:t>
            </a:r>
            <a:endParaRPr lang="en-US" sz="13800" b="1" cap="small" dirty="0">
              <a:effectLst>
                <a:outerShdw blurRad="38100" dist="38100" dir="2700000" algn="tl">
                  <a:srgbClr val="DDDDDD"/>
                </a:outerShdw>
              </a:effectLst>
              <a:latin typeface="Source Sans Pro" charset="0"/>
              <a:ea typeface="Source Sans Pro" charset="0"/>
              <a:cs typeface="Source Sans Pro" charset="0"/>
            </a:endParaRPr>
          </a:p>
          <a:p>
            <a:pPr algn="ctr" eaLnBrk="1" hangingPunct="1">
              <a:spcBef>
                <a:spcPts val="0"/>
              </a:spcBef>
              <a:defRPr/>
            </a:pPr>
            <a:r>
              <a:rPr lang="en-US" sz="6000" dirty="0" smtClean="0">
                <a:effectLst>
                  <a:outerShdw blurRad="38100" dist="38100" dir="2700000" algn="tl">
                    <a:srgbClr val="DDDDDD"/>
                  </a:outerShdw>
                </a:effectLst>
                <a:latin typeface="Source Sans Pro" charset="0"/>
                <a:ea typeface="Source Sans Pro" charset="0"/>
                <a:cs typeface="Source Sans Pro" charset="0"/>
              </a:rPr>
              <a:t>National Nanotechnology Coordinated Infrastructure Site </a:t>
            </a:r>
          </a:p>
          <a:p>
            <a:pPr algn="ctr" eaLnBrk="1" hangingPunct="1">
              <a:spcBef>
                <a:spcPts val="0"/>
              </a:spcBef>
              <a:defRPr/>
            </a:pPr>
            <a:r>
              <a:rPr lang="en-US" sz="6000" dirty="0" smtClean="0">
                <a:effectLst>
                  <a:outerShdw blurRad="38100" dist="38100" dir="2700000" algn="tl">
                    <a:srgbClr val="DDDDDD"/>
                  </a:outerShdw>
                </a:effectLst>
                <a:latin typeface="Source Sans Pro" charset="0"/>
                <a:ea typeface="Source Sans Pro" charset="0"/>
                <a:cs typeface="Source Sans Pro" charset="0"/>
              </a:rPr>
              <a:t>http://</a:t>
            </a:r>
            <a:r>
              <a:rPr lang="en-US" sz="6000" dirty="0" err="1" smtClean="0">
                <a:effectLst>
                  <a:outerShdw blurRad="38100" dist="38100" dir="2700000" algn="tl">
                    <a:srgbClr val="DDDDDD"/>
                  </a:outerShdw>
                </a:effectLst>
                <a:latin typeface="Source Sans Pro" charset="0"/>
                <a:ea typeface="Source Sans Pro" charset="0"/>
                <a:cs typeface="Source Sans Pro" charset="0"/>
              </a:rPr>
              <a:t>nanolabs.stanford.edu</a:t>
            </a:r>
            <a:endParaRPr lang="en-US" sz="6000" dirty="0">
              <a:effectLst>
                <a:outerShdw blurRad="38100" dist="38100" dir="2700000" algn="tl">
                  <a:srgbClr val="DDDDDD"/>
                </a:outerShdw>
              </a:effectLst>
              <a:latin typeface="Source Sans Pro" charset="0"/>
              <a:ea typeface="Source Sans Pro" charset="0"/>
              <a:cs typeface="Source Sans Pro" charset="0"/>
            </a:endParaRPr>
          </a:p>
        </p:txBody>
      </p:sp>
      <p:sp>
        <p:nvSpPr>
          <p:cNvPr id="3078" name="Rectangle 40"/>
          <p:cNvSpPr>
            <a:spLocks noChangeArrowheads="1"/>
          </p:cNvSpPr>
          <p:nvPr/>
        </p:nvSpPr>
        <p:spPr bwMode="auto">
          <a:xfrm>
            <a:off x="1828800" y="6348413"/>
            <a:ext cx="292608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en-US" sz="4000" b="1" dirty="0">
                <a:latin typeface="Source Sans Pro" charset="0"/>
                <a:ea typeface="Source Sans Pro" charset="0"/>
                <a:cs typeface="Source Sans Pro" charset="0"/>
              </a:rPr>
              <a:t>The science and technology of the nanoscale is one of the most promising areas in science and engineering today. The ability to create materials and devices at the scale of one-billionth of a meter will have applications in every area of life, from more effective medicines to ultrafast communications and cleaner fuels. </a:t>
            </a:r>
            <a:r>
              <a:rPr lang="en-US" altLang="en-US" sz="4000" b="1" dirty="0" err="1" smtClean="0">
                <a:latin typeface="Source Sans Pro" charset="0"/>
                <a:ea typeface="Source Sans Pro" charset="0"/>
                <a:cs typeface="Source Sans Pro" charset="0"/>
              </a:rPr>
              <a:t>nano@stanford</a:t>
            </a:r>
            <a:r>
              <a:rPr lang="en-US" altLang="en-US" sz="4000" b="1" dirty="0" smtClean="0">
                <a:latin typeface="Source Sans Pro" charset="0"/>
                <a:ea typeface="Source Sans Pro" charset="0"/>
                <a:cs typeface="Source Sans Pro" charset="0"/>
              </a:rPr>
              <a:t> </a:t>
            </a:r>
            <a:r>
              <a:rPr lang="en-US" altLang="en-US" sz="4000" b="1" dirty="0">
                <a:latin typeface="Source Sans Pro" charset="0"/>
                <a:ea typeface="Source Sans Pro" charset="0"/>
                <a:cs typeface="Source Sans Pro" charset="0"/>
              </a:rPr>
              <a:t>provides access to world-leading facilities and expertise in nanoscale science and engineering for internal users and for external users from academic, industrial, and government labs. Over </a:t>
            </a:r>
            <a:r>
              <a:rPr lang="en-US" altLang="en-US" sz="4000" b="1" dirty="0" smtClean="0">
                <a:latin typeface="Source Sans Pro" charset="0"/>
                <a:ea typeface="Source Sans Pro" charset="0"/>
                <a:cs typeface="Source Sans Pro" charset="0"/>
              </a:rPr>
              <a:t>1,200 </a:t>
            </a:r>
            <a:r>
              <a:rPr lang="en-US" altLang="en-US" sz="4000" b="1" dirty="0">
                <a:latin typeface="Source Sans Pro" charset="0"/>
                <a:ea typeface="Source Sans Pro" charset="0"/>
                <a:cs typeface="Source Sans Pro" charset="0"/>
              </a:rPr>
              <a:t>annual users take advantage of a comprehensive array of advanced nanofabrication and nanocharacterization tools available at the </a:t>
            </a:r>
            <a:r>
              <a:rPr lang="en-US" altLang="en-US" sz="4000" b="1" dirty="0" err="1" smtClean="0">
                <a:latin typeface="Source Sans Pro" charset="0"/>
                <a:ea typeface="Source Sans Pro" charset="0"/>
                <a:cs typeface="Source Sans Pro" charset="0"/>
              </a:rPr>
              <a:t>nano@stanford</a:t>
            </a:r>
            <a:r>
              <a:rPr lang="en-US" altLang="en-US" sz="4000" b="1" dirty="0" smtClean="0">
                <a:latin typeface="Source Sans Pro" charset="0"/>
                <a:ea typeface="Source Sans Pro" charset="0"/>
                <a:cs typeface="Source Sans Pro" charset="0"/>
              </a:rPr>
              <a:t> </a:t>
            </a:r>
            <a:r>
              <a:rPr lang="en-US" altLang="en-US" sz="4000" b="1" dirty="0">
                <a:latin typeface="Source Sans Pro" charset="0"/>
                <a:ea typeface="Source Sans Pro" charset="0"/>
                <a:cs typeface="Source Sans Pro" charset="0"/>
              </a:rPr>
              <a:t>site.</a:t>
            </a:r>
          </a:p>
        </p:txBody>
      </p:sp>
      <p:sp>
        <p:nvSpPr>
          <p:cNvPr id="106" name="Rounded Rectangle 105"/>
          <p:cNvSpPr/>
          <p:nvPr/>
        </p:nvSpPr>
        <p:spPr bwMode="auto">
          <a:xfrm>
            <a:off x="1371600" y="5334000"/>
            <a:ext cx="30175200" cy="785813"/>
          </a:xfrm>
          <a:prstGeom prst="roundRect">
            <a:avLst/>
          </a:prstGeom>
          <a:noFill/>
          <a:ln w="63500">
            <a:solidFill>
              <a:srgbClr val="BA21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Aft>
                <a:spcPts val="600"/>
              </a:spcAft>
            </a:pPr>
            <a:r>
              <a:rPr lang="en-US" altLang="en-US" sz="4400" b="1" cap="small" spc="300" dirty="0">
                <a:solidFill>
                  <a:srgbClr val="BA2127"/>
                </a:solidFill>
                <a:latin typeface="Source Sans Pro" charset="0"/>
                <a:ea typeface="Source Sans Pro" charset="0"/>
                <a:cs typeface="Source Sans Pro" charset="0"/>
              </a:rPr>
              <a:t>Introduction</a:t>
            </a:r>
            <a:endParaRPr lang="en-US" altLang="en-US" sz="4400" cap="small" spc="300" dirty="0">
              <a:solidFill>
                <a:srgbClr val="BA2127"/>
              </a:solidFill>
              <a:latin typeface="Source Sans Pro" charset="0"/>
              <a:ea typeface="Source Sans Pro" charset="0"/>
              <a:cs typeface="Source Sans Pro" charset="0"/>
            </a:endParaRPr>
          </a:p>
        </p:txBody>
      </p:sp>
      <p:grpSp>
        <p:nvGrpSpPr>
          <p:cNvPr id="3081" name="Group 16"/>
          <p:cNvGrpSpPr>
            <a:grpSpLocks/>
          </p:cNvGrpSpPr>
          <p:nvPr/>
        </p:nvGrpSpPr>
        <p:grpSpPr bwMode="auto">
          <a:xfrm>
            <a:off x="24169686" y="11778766"/>
            <a:ext cx="6701990" cy="3697649"/>
            <a:chOff x="1371600" y="9220200"/>
            <a:chExt cx="9144000" cy="4997450"/>
          </a:xfrm>
          <a:effectLst>
            <a:outerShdw blurRad="50800" dist="38100" dir="2700000" algn="tl" rotWithShape="0">
              <a:prstClr val="black">
                <a:alpha val="40000"/>
              </a:prstClr>
            </a:outerShdw>
          </a:effectLst>
        </p:grpSpPr>
        <p:pic>
          <p:nvPicPr>
            <p:cNvPr id="3204" name="Picture 4" descr="NANO_CENTER_PERSPECTIVE_VIEW_SCAN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220200"/>
              <a:ext cx="91440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 name="Oval 112"/>
            <p:cNvSpPr>
              <a:spLocks noChangeArrowheads="1"/>
            </p:cNvSpPr>
            <p:nvPr/>
          </p:nvSpPr>
          <p:spPr bwMode="auto">
            <a:xfrm rot="-1317961">
              <a:off x="2498653" y="11512764"/>
              <a:ext cx="4070492" cy="1365417"/>
            </a:xfrm>
            <a:prstGeom prst="ellipse">
              <a:avLst/>
            </a:prstGeom>
            <a:noFill/>
            <a:ln w="76200">
              <a:solidFill>
                <a:srgbClr val="970004"/>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3200">
                <a:latin typeface="Source Sans Pro" charset="0"/>
                <a:ea typeface="Source Sans Pro" charset="0"/>
                <a:cs typeface="Source Sans Pro" charset="0"/>
              </a:endParaRPr>
            </a:p>
          </p:txBody>
        </p:sp>
        <p:sp>
          <p:nvSpPr>
            <p:cNvPr id="3206" name="Oval 113"/>
            <p:cNvSpPr>
              <a:spLocks noChangeArrowheads="1"/>
            </p:cNvSpPr>
            <p:nvPr/>
          </p:nvSpPr>
          <p:spPr bwMode="auto">
            <a:xfrm>
              <a:off x="6477000" y="10712450"/>
              <a:ext cx="1475066" cy="747445"/>
            </a:xfrm>
            <a:prstGeom prst="ellipse">
              <a:avLst/>
            </a:prstGeom>
            <a:noFill/>
            <a:ln w="76200">
              <a:solidFill>
                <a:srgbClr val="970004"/>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3200">
                <a:latin typeface="Source Sans Pro" charset="0"/>
                <a:ea typeface="Source Sans Pro" charset="0"/>
                <a:cs typeface="Source Sans Pro" charset="0"/>
              </a:endParaRPr>
            </a:p>
          </p:txBody>
        </p:sp>
      </p:grpSp>
      <p:sp>
        <p:nvSpPr>
          <p:cNvPr id="3085" name="Rectangle 40"/>
          <p:cNvSpPr>
            <a:spLocks noChangeArrowheads="1"/>
          </p:cNvSpPr>
          <p:nvPr/>
        </p:nvSpPr>
        <p:spPr bwMode="auto">
          <a:xfrm>
            <a:off x="9878317" y="11367865"/>
            <a:ext cx="13679427" cy="52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en-US" sz="3200" dirty="0" err="1" smtClean="0">
                <a:latin typeface="Source Sans Pro" charset="0"/>
                <a:ea typeface="Source Sans Pro" charset="0"/>
                <a:cs typeface="Source Sans Pro" charset="0"/>
              </a:rPr>
              <a:t>nano@stanford</a:t>
            </a:r>
            <a:r>
              <a:rPr lang="en-US" altLang="en-US" sz="3200" dirty="0" smtClean="0">
                <a:latin typeface="Source Sans Pro" charset="0"/>
                <a:ea typeface="Source Sans Pro" charset="0"/>
                <a:cs typeface="Source Sans Pro" charset="0"/>
              </a:rPr>
              <a:t> </a:t>
            </a:r>
            <a:r>
              <a:rPr lang="en-US" altLang="en-US" sz="3200" dirty="0">
                <a:latin typeface="Source Sans Pro" charset="0"/>
                <a:ea typeface="Source Sans Pro" charset="0"/>
                <a:cs typeface="Source Sans Pro" charset="0"/>
              </a:rPr>
              <a:t>provides researchers access to instrumentation and staff experts organized under Nano Shared Facilities (SNSF), the Stanford Nanofabrication Facility (SNF), the Mineral Analysis Facility (MAF), and the Environmental Measurement Facility (EMF).  Together these facilities </a:t>
            </a:r>
            <a:r>
              <a:rPr lang="en-US" altLang="en-US" sz="3200" dirty="0" smtClean="0">
                <a:latin typeface="Source Sans Pro" charset="0"/>
                <a:ea typeface="Source Sans Pro" charset="0"/>
                <a:cs typeface="Source Sans Pro" charset="0"/>
              </a:rPr>
              <a:t>feature:</a:t>
            </a:r>
            <a:endParaRPr lang="en-US" altLang="en-US" sz="3200" dirty="0">
              <a:latin typeface="Source Sans Pro" charset="0"/>
              <a:ea typeface="Source Sans Pro" charset="0"/>
              <a:cs typeface="Source Sans Pro" charset="0"/>
            </a:endParaRPr>
          </a:p>
          <a:p>
            <a:pPr marL="803275" indent="-282575"/>
            <a:r>
              <a:rPr lang="en-US" altLang="en-US" sz="3200" dirty="0">
                <a:latin typeface="Source Sans Pro" charset="0"/>
                <a:ea typeface="Source Sans Pro" charset="0"/>
                <a:cs typeface="Source Sans Pro" charset="0"/>
              </a:rPr>
              <a:t>~16,000 </a:t>
            </a:r>
            <a:r>
              <a:rPr lang="en-US" altLang="en-US" sz="3200" dirty="0" err="1">
                <a:latin typeface="Source Sans Pro" charset="0"/>
                <a:ea typeface="Source Sans Pro" charset="0"/>
                <a:cs typeface="Source Sans Pro" charset="0"/>
              </a:rPr>
              <a:t>sqft</a:t>
            </a:r>
            <a:r>
              <a:rPr lang="en-US" altLang="en-US" sz="3200" dirty="0">
                <a:latin typeface="Source Sans Pro" charset="0"/>
                <a:ea typeface="Source Sans Pro" charset="0"/>
                <a:cs typeface="Source Sans Pro" charset="0"/>
              </a:rPr>
              <a:t> fully equipped cleanroom facilities, including resources that are not routinely available, such as an MOCVD and advanced e-beam lithography </a:t>
            </a:r>
          </a:p>
          <a:p>
            <a:pPr marL="803275" indent="-282575"/>
            <a:r>
              <a:rPr lang="en-US" altLang="en-US" sz="3200" dirty="0">
                <a:latin typeface="Source Sans Pro" charset="0"/>
                <a:ea typeface="Source Sans Pro" charset="0"/>
                <a:cs typeface="Source Sans Pro" charset="0"/>
              </a:rPr>
              <a:t>~15,000 </a:t>
            </a:r>
            <a:r>
              <a:rPr lang="en-US" altLang="en-US" sz="3200" dirty="0" err="1">
                <a:latin typeface="Source Sans Pro" charset="0"/>
                <a:ea typeface="Source Sans Pro" charset="0"/>
                <a:cs typeface="Source Sans Pro" charset="0"/>
              </a:rPr>
              <a:t>sqft</a:t>
            </a:r>
            <a:r>
              <a:rPr lang="en-US" altLang="en-US" sz="3200" dirty="0">
                <a:latin typeface="Source Sans Pro" charset="0"/>
                <a:ea typeface="Source Sans Pro" charset="0"/>
                <a:cs typeface="Source Sans Pro" charset="0"/>
              </a:rPr>
              <a:t> of characterization facilities, including SEM, TEM, FIB, XRD, SPM, </a:t>
            </a:r>
            <a:r>
              <a:rPr lang="en-US" altLang="en-US" sz="3200" dirty="0" smtClean="0">
                <a:latin typeface="Source Sans Pro" charset="0"/>
                <a:ea typeface="Source Sans Pro" charset="0"/>
                <a:cs typeface="Source Sans Pro" charset="0"/>
              </a:rPr>
              <a:t>XPS, X-ray microscope </a:t>
            </a:r>
            <a:r>
              <a:rPr lang="en-US" altLang="en-US" sz="3200" dirty="0">
                <a:latin typeface="Source Sans Pro" charset="0"/>
                <a:ea typeface="Source Sans Pro" charset="0"/>
                <a:cs typeface="Source Sans Pro" charset="0"/>
              </a:rPr>
              <a:t>and unique tools such as a NanoSIMS, and a scanning SQUID microscope.</a:t>
            </a:r>
          </a:p>
        </p:txBody>
      </p:sp>
      <p:pic>
        <p:nvPicPr>
          <p:cNvPr id="14353" name="Picture 17"/>
          <p:cNvPicPr>
            <a:picLocks noChangeAspect="1"/>
          </p:cNvPicPr>
          <p:nvPr/>
        </p:nvPicPr>
        <p:blipFill>
          <a:blip r:embed="rId4"/>
          <a:srcRect/>
          <a:stretch>
            <a:fillRect/>
          </a:stretch>
        </p:blipFill>
        <p:spPr bwMode="auto">
          <a:xfrm>
            <a:off x="5545823" y="14695514"/>
            <a:ext cx="3663950" cy="20669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 name="Straight Connector 153"/>
          <p:cNvCxnSpPr/>
          <p:nvPr/>
        </p:nvCxnSpPr>
        <p:spPr bwMode="auto">
          <a:xfrm>
            <a:off x="1837819" y="26350717"/>
            <a:ext cx="10333038" cy="0"/>
          </a:xfrm>
          <a:prstGeom prst="line">
            <a:avLst/>
          </a:prstGeom>
          <a:ln w="44450">
            <a:solidFill>
              <a:srgbClr val="BA2127"/>
            </a:solidFill>
          </a:ln>
          <a:effectLst/>
        </p:spPr>
        <p:style>
          <a:lnRef idx="2">
            <a:schemeClr val="accent1"/>
          </a:lnRef>
          <a:fillRef idx="0">
            <a:schemeClr val="accent1"/>
          </a:fillRef>
          <a:effectRef idx="1">
            <a:schemeClr val="accent1"/>
          </a:effectRef>
          <a:fontRef idx="minor">
            <a:schemeClr val="tx1"/>
          </a:fontRef>
        </p:style>
      </p:cxnSp>
      <p:sp>
        <p:nvSpPr>
          <p:cNvPr id="155" name="Rounded Rectangle 154"/>
          <p:cNvSpPr/>
          <p:nvPr/>
        </p:nvSpPr>
        <p:spPr bwMode="auto">
          <a:xfrm>
            <a:off x="1371600" y="32497833"/>
            <a:ext cx="18313400" cy="785813"/>
          </a:xfrm>
          <a:prstGeom prst="roundRect">
            <a:avLst/>
          </a:prstGeom>
          <a:noFill/>
          <a:ln w="63500">
            <a:solidFill>
              <a:srgbClr val="BA21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Aft>
                <a:spcPts val="600"/>
              </a:spcAft>
            </a:pPr>
            <a:r>
              <a:rPr lang="en-US" altLang="en-US" sz="4400" b="1" cap="small" spc="300" dirty="0">
                <a:solidFill>
                  <a:srgbClr val="BA2127"/>
                </a:solidFill>
                <a:latin typeface="Source Sans Pro" charset="0"/>
                <a:ea typeface="Source Sans Pro" charset="0"/>
                <a:cs typeface="Source Sans Pro" charset="0"/>
              </a:rPr>
              <a:t>Education &amp; Outreach</a:t>
            </a:r>
            <a:endParaRPr lang="en-US" altLang="en-US" sz="4400" cap="small" spc="300" dirty="0">
              <a:solidFill>
                <a:srgbClr val="BA2127"/>
              </a:solidFill>
              <a:latin typeface="Source Sans Pro" charset="0"/>
              <a:ea typeface="Source Sans Pro" charset="0"/>
              <a:cs typeface="Source Sans Pro" charset="0"/>
            </a:endParaRPr>
          </a:p>
        </p:txBody>
      </p:sp>
      <p:sp>
        <p:nvSpPr>
          <p:cNvPr id="157" name="Rounded Rectangle 156"/>
          <p:cNvSpPr/>
          <p:nvPr/>
        </p:nvSpPr>
        <p:spPr bwMode="auto">
          <a:xfrm>
            <a:off x="21034375" y="32475488"/>
            <a:ext cx="10672763" cy="785812"/>
          </a:xfrm>
          <a:prstGeom prst="roundRect">
            <a:avLst/>
          </a:prstGeom>
          <a:noFill/>
          <a:ln w="63500">
            <a:solidFill>
              <a:srgbClr val="BA21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Aft>
                <a:spcPts val="600"/>
              </a:spcAft>
            </a:pPr>
            <a:r>
              <a:rPr lang="en-US" altLang="en-US" sz="4400" b="1" cap="small" spc="300" dirty="0">
                <a:solidFill>
                  <a:srgbClr val="BA2127"/>
                </a:solidFill>
                <a:latin typeface="Source Sans Pro" charset="0"/>
                <a:ea typeface="Source Sans Pro" charset="0"/>
                <a:cs typeface="Source Sans Pro" charset="0"/>
              </a:rPr>
              <a:t>Become A Lab Member</a:t>
            </a:r>
            <a:endParaRPr lang="en-US" altLang="en-US" sz="4400" cap="small" spc="300" dirty="0">
              <a:solidFill>
                <a:srgbClr val="BA2127"/>
              </a:solidFill>
              <a:latin typeface="Source Sans Pro" charset="0"/>
              <a:ea typeface="Source Sans Pro" charset="0"/>
              <a:cs typeface="Source Sans Pro" charset="0"/>
            </a:endParaRPr>
          </a:p>
        </p:txBody>
      </p:sp>
      <p:sp>
        <p:nvSpPr>
          <p:cNvPr id="3201" name="Rectangle 17"/>
          <p:cNvSpPr>
            <a:spLocks noChangeArrowheads="1"/>
          </p:cNvSpPr>
          <p:nvPr/>
        </p:nvSpPr>
        <p:spPr bwMode="auto">
          <a:xfrm>
            <a:off x="21031200" y="32508847"/>
            <a:ext cx="10668002" cy="76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spcAft>
                <a:spcPts val="600"/>
              </a:spcAft>
              <a:buFontTx/>
              <a:buNone/>
            </a:pPr>
            <a:endParaRPr lang="en-US" altLang="en-US" sz="4400" dirty="0">
              <a:solidFill>
                <a:srgbClr val="BA2127"/>
              </a:solidFill>
              <a:latin typeface="Source Sans Pro" charset="0"/>
              <a:ea typeface="Source Sans Pro" charset="0"/>
              <a:cs typeface="Source Sans Pro" charset="0"/>
            </a:endParaRPr>
          </a:p>
        </p:txBody>
      </p:sp>
      <p:cxnSp>
        <p:nvCxnSpPr>
          <p:cNvPr id="159" name="Straight Connector 158"/>
          <p:cNvCxnSpPr/>
          <p:nvPr/>
        </p:nvCxnSpPr>
        <p:spPr bwMode="auto">
          <a:xfrm>
            <a:off x="20429538" y="33759775"/>
            <a:ext cx="0" cy="6858000"/>
          </a:xfrm>
          <a:prstGeom prst="line">
            <a:avLst/>
          </a:prstGeom>
          <a:ln w="44450">
            <a:solidFill>
              <a:srgbClr val="BA2127"/>
            </a:solidFill>
          </a:ln>
          <a:effectLst/>
        </p:spPr>
        <p:style>
          <a:lnRef idx="2">
            <a:schemeClr val="accent1"/>
          </a:lnRef>
          <a:fillRef idx="0">
            <a:schemeClr val="accent1"/>
          </a:fillRef>
          <a:effectRef idx="1">
            <a:schemeClr val="accent1"/>
          </a:effectRef>
          <a:fontRef idx="minor">
            <a:schemeClr val="tx1"/>
          </a:fontRef>
        </p:style>
      </p:cxnSp>
      <p:sp>
        <p:nvSpPr>
          <p:cNvPr id="172" name="Rounded Rectangle 171"/>
          <p:cNvSpPr/>
          <p:nvPr/>
        </p:nvSpPr>
        <p:spPr bwMode="auto">
          <a:xfrm>
            <a:off x="1344045" y="17202230"/>
            <a:ext cx="30175200" cy="785813"/>
          </a:xfrm>
          <a:prstGeom prst="roundRect">
            <a:avLst/>
          </a:prstGeom>
          <a:noFill/>
          <a:ln w="63500">
            <a:solidFill>
              <a:srgbClr val="BA21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ltLang="en-US" sz="4400" b="1" cap="small" spc="300" dirty="0">
                <a:solidFill>
                  <a:srgbClr val="BA2127"/>
                </a:solidFill>
                <a:latin typeface="Source Sans Pro" charset="0"/>
                <a:ea typeface="Source Sans Pro" charset="0"/>
                <a:cs typeface="Source Sans Pro" charset="0"/>
              </a:rPr>
              <a:t>Research</a:t>
            </a:r>
            <a:endParaRPr lang="en-US" sz="4400" cap="small" spc="300" dirty="0">
              <a:solidFill>
                <a:srgbClr val="FFFFFF"/>
              </a:solidFill>
              <a:latin typeface="Source Sans Pro" charset="0"/>
              <a:ea typeface="Source Sans Pro" charset="0"/>
              <a:cs typeface="Source Sans Pro" charset="0"/>
            </a:endParaRPr>
          </a:p>
        </p:txBody>
      </p:sp>
      <p:pic>
        <p:nvPicPr>
          <p:cNvPr id="14422" name="Picture 28" descr="koh_titan.jpg"/>
          <p:cNvPicPr>
            <a:picLocks noChangeAspect="1"/>
          </p:cNvPicPr>
          <p:nvPr/>
        </p:nvPicPr>
        <p:blipFill>
          <a:blip r:embed="rId5"/>
          <a:srcRect/>
          <a:stretch>
            <a:fillRect/>
          </a:stretch>
        </p:blipFill>
        <p:spPr bwMode="auto">
          <a:xfrm>
            <a:off x="7741083" y="26616068"/>
            <a:ext cx="4305300" cy="28702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1562100" y="18919542"/>
            <a:ext cx="6057900" cy="4191886"/>
            <a:chOff x="4508081" y="18954053"/>
            <a:chExt cx="6057900" cy="4191886"/>
          </a:xfrm>
        </p:grpSpPr>
        <p:grpSp>
          <p:nvGrpSpPr>
            <p:cNvPr id="13" name="Group 12"/>
            <p:cNvGrpSpPr/>
            <p:nvPr/>
          </p:nvGrpSpPr>
          <p:grpSpPr>
            <a:xfrm>
              <a:off x="4630486" y="18954053"/>
              <a:ext cx="5800303" cy="3096245"/>
              <a:chOff x="1870075" y="19096038"/>
              <a:chExt cx="5800303" cy="3096245"/>
            </a:xfrm>
          </p:grpSpPr>
          <p:pic>
            <p:nvPicPr>
              <p:cNvPr id="14337" name="Picture 181" descr="JEOL6300Overview.jpg"/>
              <p:cNvPicPr>
                <a:picLocks noChangeAspect="1"/>
              </p:cNvPicPr>
              <p:nvPr/>
            </p:nvPicPr>
            <p:blipFill>
              <a:blip r:embed="rId6"/>
              <a:srcRect/>
              <a:stretch>
                <a:fillRect/>
              </a:stretch>
            </p:blipFill>
            <p:spPr bwMode="auto">
              <a:xfrm>
                <a:off x="1870075" y="19096038"/>
                <a:ext cx="4749944" cy="2895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96" descr="JEOL6300Research0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3813" y="20119975"/>
                <a:ext cx="2566565" cy="20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94" name="TextBox 197"/>
            <p:cNvSpPr txBox="1">
              <a:spLocks noChangeArrowheads="1"/>
            </p:cNvSpPr>
            <p:nvPr/>
          </p:nvSpPr>
          <p:spPr bwMode="auto">
            <a:xfrm>
              <a:off x="4508081" y="22129939"/>
              <a:ext cx="6057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en-US" sz="2000" dirty="0">
                  <a:latin typeface="Source Sans Pro" charset="0"/>
                  <a:ea typeface="Source Sans Pro" charset="0"/>
                  <a:cs typeface="Source Sans Pro" charset="0"/>
                </a:rPr>
                <a:t>100 kV JEOL e-beam, 40 nm grating with ~ 8 nm lines. Image: low voltage SEM image of polymer resist. Image courtesy of Dr. Tiberio (Stanford).</a:t>
              </a:r>
            </a:p>
          </p:txBody>
        </p:sp>
      </p:grpSp>
      <p:sp>
        <p:nvSpPr>
          <p:cNvPr id="3101" name="Rectangle 221"/>
          <p:cNvSpPr>
            <a:spLocks noChangeArrowheads="1"/>
          </p:cNvSpPr>
          <p:nvPr/>
        </p:nvSpPr>
        <p:spPr bwMode="auto">
          <a:xfrm>
            <a:off x="1600200" y="33613198"/>
            <a:ext cx="884078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3200" dirty="0">
                <a:latin typeface="Source Sans Pro" charset="0"/>
                <a:ea typeface="Source Sans Pro" charset="0"/>
                <a:cs typeface="Source Sans Pro" charset="0"/>
              </a:rPr>
              <a:t>Education and outreach is an integral part of </a:t>
            </a:r>
            <a:r>
              <a:rPr lang="en-US" altLang="en-US" sz="3200" dirty="0" smtClean="0">
                <a:latin typeface="Source Sans Pro" charset="0"/>
                <a:ea typeface="Source Sans Pro" charset="0"/>
                <a:cs typeface="Source Sans Pro" charset="0"/>
              </a:rPr>
              <a:t>the nanofacilities and includes:</a:t>
            </a:r>
            <a:endParaRPr lang="en-US" altLang="en-US" sz="3200" dirty="0">
              <a:latin typeface="Source Sans Pro" charset="0"/>
              <a:ea typeface="Source Sans Pro" charset="0"/>
              <a:cs typeface="Source Sans Pro" charset="0"/>
            </a:endParaRPr>
          </a:p>
          <a:p>
            <a:pPr marL="803275" indent="-346075" eaLnBrk="1" hangingPunct="1">
              <a:spcBef>
                <a:spcPct val="0"/>
              </a:spcBef>
            </a:pPr>
            <a:r>
              <a:rPr lang="en-US" altLang="en-US" sz="3200" dirty="0">
                <a:latin typeface="Source Sans Pro" charset="0"/>
                <a:ea typeface="Source Sans Pro" charset="0"/>
                <a:cs typeface="Source Sans Pro" charset="0"/>
              </a:rPr>
              <a:t>Training, </a:t>
            </a:r>
            <a:r>
              <a:rPr lang="en-US" altLang="en-US" sz="3200" dirty="0" smtClean="0">
                <a:latin typeface="Source Sans Pro" charset="0"/>
                <a:ea typeface="Source Sans Pro" charset="0"/>
                <a:cs typeface="Source Sans Pro" charset="0"/>
              </a:rPr>
              <a:t>consultation, </a:t>
            </a:r>
            <a:r>
              <a:rPr lang="en-US" altLang="en-US" sz="3200" dirty="0">
                <a:latin typeface="Source Sans Pro" charset="0"/>
                <a:ea typeface="Source Sans Pro" charset="0"/>
                <a:cs typeface="Source Sans Pro" charset="0"/>
              </a:rPr>
              <a:t>and collaboration by our research staff in charge of instruments</a:t>
            </a:r>
          </a:p>
          <a:p>
            <a:pPr marL="803275" indent="-346075" eaLnBrk="1" hangingPunct="1">
              <a:spcBef>
                <a:spcPct val="0"/>
              </a:spcBef>
            </a:pPr>
            <a:r>
              <a:rPr lang="en-US" altLang="en-US" sz="3200" dirty="0" smtClean="0">
                <a:latin typeface="Source Sans Pro" charset="0"/>
                <a:ea typeface="Source Sans Pro" charset="0"/>
                <a:cs typeface="Source Sans Pro" charset="0"/>
              </a:rPr>
              <a:t>Technical seminars </a:t>
            </a:r>
            <a:r>
              <a:rPr lang="en-US" altLang="en-US" sz="3200" dirty="0">
                <a:latin typeface="Source Sans Pro" charset="0"/>
                <a:ea typeface="Source Sans Pro" charset="0"/>
                <a:cs typeface="Source Sans Pro" charset="0"/>
              </a:rPr>
              <a:t>and </a:t>
            </a:r>
            <a:r>
              <a:rPr lang="en-US" altLang="en-US" sz="3200" dirty="0" smtClean="0">
                <a:latin typeface="Source Sans Pro" charset="0"/>
                <a:ea typeface="Source Sans Pro" charset="0"/>
                <a:cs typeface="Source Sans Pro" charset="0"/>
              </a:rPr>
              <a:t>workshops </a:t>
            </a:r>
            <a:endParaRPr lang="en-US" altLang="en-US" sz="3200" dirty="0">
              <a:latin typeface="Source Sans Pro" charset="0"/>
              <a:ea typeface="Source Sans Pro" charset="0"/>
              <a:cs typeface="Source Sans Pro" charset="0"/>
            </a:endParaRPr>
          </a:p>
          <a:p>
            <a:pPr marL="803275" indent="-346075" eaLnBrk="1" hangingPunct="1">
              <a:spcBef>
                <a:spcPct val="0"/>
              </a:spcBef>
            </a:pPr>
            <a:r>
              <a:rPr lang="en-US" altLang="en-US" sz="3200" dirty="0" smtClean="0">
                <a:latin typeface="Source Sans Pro" charset="0"/>
                <a:ea typeface="Source Sans Pro" charset="0"/>
                <a:cs typeface="Source Sans Pro" charset="0"/>
              </a:rPr>
              <a:t>Field </a:t>
            </a:r>
            <a:r>
              <a:rPr lang="en-US" altLang="en-US" sz="3200" dirty="0">
                <a:latin typeface="Source Sans Pro" charset="0"/>
                <a:ea typeface="Source Sans Pro" charset="0"/>
                <a:cs typeface="Source Sans Pro" charset="0"/>
              </a:rPr>
              <a:t>trips for K-12 students and </a:t>
            </a:r>
            <a:r>
              <a:rPr lang="en-US" altLang="en-US" sz="3200" dirty="0" smtClean="0">
                <a:latin typeface="Source Sans Pro" charset="0"/>
                <a:ea typeface="Source Sans Pro" charset="0"/>
                <a:cs typeface="Source Sans Pro" charset="0"/>
              </a:rPr>
              <a:t>educators </a:t>
            </a:r>
          </a:p>
          <a:p>
            <a:pPr marL="803275" indent="-346075" eaLnBrk="1" hangingPunct="1">
              <a:spcBef>
                <a:spcPct val="0"/>
              </a:spcBef>
            </a:pPr>
            <a:r>
              <a:rPr lang="en-US" altLang="en-US" sz="3200" dirty="0" smtClean="0">
                <a:latin typeface="Source Sans Pro" charset="0"/>
                <a:ea typeface="Source Sans Pro" charset="0"/>
                <a:cs typeface="Source Sans Pro" charset="0"/>
              </a:rPr>
              <a:t>Summer educator workshop</a:t>
            </a:r>
            <a:endParaRPr lang="en-US" altLang="en-US" sz="3200" dirty="0">
              <a:latin typeface="Source Sans Pro" charset="0"/>
              <a:ea typeface="Source Sans Pro" charset="0"/>
              <a:cs typeface="Source Sans Pro" charset="0"/>
            </a:endParaRPr>
          </a:p>
        </p:txBody>
      </p:sp>
      <p:sp>
        <p:nvSpPr>
          <p:cNvPr id="3192" name="Rectangle 223"/>
          <p:cNvSpPr>
            <a:spLocks noChangeArrowheads="1"/>
          </p:cNvSpPr>
          <p:nvPr/>
        </p:nvSpPr>
        <p:spPr bwMode="auto">
          <a:xfrm>
            <a:off x="4959833" y="37263561"/>
            <a:ext cx="46424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000" dirty="0">
                <a:latin typeface="Source Sans Pro" charset="0"/>
                <a:ea typeface="Source Sans Pro" charset="0"/>
                <a:cs typeface="Source Sans Pro" charset="0"/>
              </a:rPr>
              <a:t>Middle </a:t>
            </a:r>
            <a:r>
              <a:rPr lang="en-US" altLang="en-US" sz="2000" dirty="0" smtClean="0">
                <a:latin typeface="Source Sans Pro" charset="0"/>
                <a:ea typeface="Source Sans Pro" charset="0"/>
                <a:cs typeface="Source Sans Pro" charset="0"/>
              </a:rPr>
              <a:t>school teachers participate </a:t>
            </a:r>
            <a:r>
              <a:rPr lang="en-US" altLang="en-US" sz="2000" dirty="0">
                <a:latin typeface="Source Sans Pro" charset="0"/>
                <a:ea typeface="Source Sans Pro" charset="0"/>
                <a:cs typeface="Source Sans Pro" charset="0"/>
              </a:rPr>
              <a:t>in a 1-week </a:t>
            </a:r>
            <a:r>
              <a:rPr lang="en-US" altLang="en-US" sz="2000" dirty="0" smtClean="0">
                <a:latin typeface="Source Sans Pro" charset="0"/>
                <a:ea typeface="Source Sans Pro" charset="0"/>
                <a:cs typeface="Source Sans Pro" charset="0"/>
              </a:rPr>
              <a:t>summer workshop learn a wide range of nanoscience concepts </a:t>
            </a:r>
            <a:r>
              <a:rPr lang="en-US" altLang="en-US" sz="2000" dirty="0" smtClean="0">
                <a:latin typeface="Source Sans Pro" charset="0"/>
                <a:ea typeface="Source Sans Pro" charset="0"/>
                <a:cs typeface="Source Sans Pro" charset="0"/>
              </a:rPr>
              <a:t>through </a:t>
            </a:r>
            <a:r>
              <a:rPr lang="en-US" altLang="en-US" sz="2000" dirty="0" smtClean="0">
                <a:latin typeface="Source Sans Pro" charset="0"/>
                <a:ea typeface="Source Sans Pro" charset="0"/>
                <a:cs typeface="Source Sans Pro" charset="0"/>
              </a:rPr>
              <a:t>tours, lectures, and experiments.</a:t>
            </a:r>
            <a:endParaRPr lang="en-US" altLang="en-US" sz="2000" dirty="0">
              <a:latin typeface="Source Sans Pro" charset="0"/>
              <a:ea typeface="Source Sans Pro" charset="0"/>
              <a:cs typeface="Source Sans Pro" charset="0"/>
            </a:endParaRPr>
          </a:p>
        </p:txBody>
      </p:sp>
      <p:sp>
        <p:nvSpPr>
          <p:cNvPr id="3185" name="Rectangle 223"/>
          <p:cNvSpPr>
            <a:spLocks noChangeArrowheads="1"/>
          </p:cNvSpPr>
          <p:nvPr/>
        </p:nvSpPr>
        <p:spPr bwMode="auto">
          <a:xfrm>
            <a:off x="16947001" y="33623130"/>
            <a:ext cx="255303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000" dirty="0" smtClean="0">
                <a:latin typeface="Source Sans Pro" charset="0"/>
                <a:ea typeface="Source Sans Pro" charset="0"/>
                <a:cs typeface="Source Sans Pro" charset="0"/>
              </a:rPr>
              <a:t>Students visit the nanofacilities at Stanford and learn about fabrication and characterization tools. They also participate in a gowning activity.</a:t>
            </a:r>
            <a:endParaRPr lang="en-US" altLang="en-US" sz="2000" dirty="0">
              <a:latin typeface="Source Sans Pro" charset="0"/>
              <a:ea typeface="Source Sans Pro" charset="0"/>
              <a:cs typeface="Source Sans Pro" charset="0"/>
            </a:endParaRPr>
          </a:p>
        </p:txBody>
      </p:sp>
      <p:sp>
        <p:nvSpPr>
          <p:cNvPr id="3128" name="Rectangle 40"/>
          <p:cNvSpPr>
            <a:spLocks noChangeArrowheads="1"/>
          </p:cNvSpPr>
          <p:nvPr/>
        </p:nvSpPr>
        <p:spPr bwMode="auto">
          <a:xfrm>
            <a:off x="21302587" y="33727987"/>
            <a:ext cx="10085388"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en-US" sz="3200" dirty="0" err="1" smtClean="0">
                <a:latin typeface="Source Sans Pro" charset="0"/>
                <a:ea typeface="Source Sans Pro" charset="0"/>
                <a:cs typeface="Source Sans Pro" charset="0"/>
              </a:rPr>
              <a:t>nano@stanford</a:t>
            </a:r>
            <a:r>
              <a:rPr lang="en-US" altLang="en-US" sz="3200" dirty="0" smtClean="0">
                <a:latin typeface="Source Sans Pro" charset="0"/>
                <a:ea typeface="Source Sans Pro" charset="0"/>
                <a:cs typeface="Source Sans Pro" charset="0"/>
              </a:rPr>
              <a:t> is open to internal users as well as users from other institutions</a:t>
            </a:r>
            <a:r>
              <a:rPr lang="en-US" altLang="en-US" sz="3200" dirty="0">
                <a:latin typeface="Source Sans Pro" charset="0"/>
                <a:ea typeface="Source Sans Pro" charset="0"/>
                <a:cs typeface="Source Sans Pro" charset="0"/>
              </a:rPr>
              <a:t>, </a:t>
            </a:r>
            <a:r>
              <a:rPr lang="en-US" altLang="en-US" sz="3200" dirty="0" smtClean="0">
                <a:latin typeface="Source Sans Pro" charset="0"/>
                <a:ea typeface="Source Sans Pro" charset="0"/>
                <a:cs typeface="Source Sans Pro" charset="0"/>
              </a:rPr>
              <a:t>national labs, </a:t>
            </a:r>
            <a:r>
              <a:rPr lang="en-US" altLang="en-US" sz="3200" dirty="0">
                <a:latin typeface="Source Sans Pro" charset="0"/>
                <a:ea typeface="Source Sans Pro" charset="0"/>
                <a:cs typeface="Source Sans Pro" charset="0"/>
              </a:rPr>
              <a:t>or industry for any type of research and development activity acceptable within Stanford University Academic Research Policies and Procedures.  </a:t>
            </a:r>
          </a:p>
          <a:p>
            <a:pPr algn="just" eaLnBrk="1" hangingPunct="1">
              <a:spcBef>
                <a:spcPct val="0"/>
              </a:spcBef>
              <a:buFontTx/>
              <a:buNone/>
            </a:pPr>
            <a:endParaRPr lang="en-US" altLang="en-US" sz="3200" dirty="0">
              <a:latin typeface="Source Sans Pro" charset="0"/>
              <a:ea typeface="Source Sans Pro" charset="0"/>
              <a:cs typeface="Source Sans Pro" charset="0"/>
            </a:endParaRPr>
          </a:p>
          <a:p>
            <a:pPr algn="just" eaLnBrk="1" hangingPunct="1">
              <a:spcBef>
                <a:spcPct val="0"/>
              </a:spcBef>
              <a:buFontTx/>
              <a:buNone/>
            </a:pPr>
            <a:endParaRPr lang="en-US" altLang="en-US" sz="3200" dirty="0">
              <a:latin typeface="Source Sans Pro" charset="0"/>
              <a:ea typeface="Source Sans Pro" charset="0"/>
              <a:cs typeface="Source Sans Pro" charset="0"/>
            </a:endParaRPr>
          </a:p>
          <a:p>
            <a:pPr algn="just" eaLnBrk="1" hangingPunct="1">
              <a:spcBef>
                <a:spcPct val="0"/>
              </a:spcBef>
              <a:buFontTx/>
              <a:buNone/>
            </a:pPr>
            <a:endParaRPr lang="en-US" altLang="en-US" sz="3200" dirty="0">
              <a:latin typeface="Source Sans Pro" charset="0"/>
              <a:ea typeface="Source Sans Pro" charset="0"/>
              <a:cs typeface="Source Sans Pro" charset="0"/>
            </a:endParaRPr>
          </a:p>
          <a:p>
            <a:pPr algn="just" eaLnBrk="1" hangingPunct="1">
              <a:spcBef>
                <a:spcPct val="0"/>
              </a:spcBef>
              <a:buFontTx/>
              <a:buNone/>
            </a:pPr>
            <a:endParaRPr lang="en-US" altLang="en-US" sz="3200" dirty="0" smtClean="0">
              <a:latin typeface="Source Sans Pro" charset="0"/>
              <a:ea typeface="Source Sans Pro" charset="0"/>
              <a:cs typeface="Source Sans Pro" charset="0"/>
            </a:endParaRPr>
          </a:p>
          <a:p>
            <a:pPr algn="just" eaLnBrk="1" hangingPunct="1">
              <a:spcBef>
                <a:spcPct val="0"/>
              </a:spcBef>
              <a:buFontTx/>
              <a:buNone/>
            </a:pPr>
            <a:endParaRPr lang="en-US" altLang="en-US" sz="1800" dirty="0">
              <a:latin typeface="Source Sans Pro" charset="0"/>
              <a:ea typeface="Source Sans Pro" charset="0"/>
              <a:cs typeface="Source Sans Pro" charset="0"/>
            </a:endParaRPr>
          </a:p>
          <a:p>
            <a:pPr algn="just" eaLnBrk="1" hangingPunct="1">
              <a:spcBef>
                <a:spcPct val="0"/>
              </a:spcBef>
              <a:buFontTx/>
              <a:buNone/>
            </a:pPr>
            <a:endParaRPr lang="en-US" altLang="en-US" sz="3200" dirty="0">
              <a:latin typeface="Source Sans Pro" charset="0"/>
              <a:ea typeface="Source Sans Pro" charset="0"/>
              <a:cs typeface="Source Sans Pro" charset="0"/>
            </a:endParaRPr>
          </a:p>
          <a:p>
            <a:pPr algn="just" eaLnBrk="1" hangingPunct="1">
              <a:spcBef>
                <a:spcPct val="0"/>
              </a:spcBef>
              <a:buFontTx/>
              <a:buNone/>
            </a:pPr>
            <a:endParaRPr lang="en-US" altLang="en-US" sz="3200" dirty="0">
              <a:latin typeface="Source Sans Pro" charset="0"/>
              <a:ea typeface="Source Sans Pro" charset="0"/>
              <a:cs typeface="Source Sans Pro" charset="0"/>
            </a:endParaRPr>
          </a:p>
          <a:p>
            <a:pPr algn="just" eaLnBrk="1" hangingPunct="1">
              <a:spcBef>
                <a:spcPct val="0"/>
              </a:spcBef>
              <a:buFontTx/>
              <a:buNone/>
            </a:pPr>
            <a:endParaRPr lang="en-US" altLang="en-US" sz="2400" dirty="0">
              <a:latin typeface="Source Sans Pro" charset="0"/>
              <a:ea typeface="Source Sans Pro" charset="0"/>
              <a:cs typeface="Source Sans Pro" charset="0"/>
            </a:endParaRPr>
          </a:p>
          <a:p>
            <a:pPr algn="just" eaLnBrk="1" hangingPunct="1">
              <a:spcBef>
                <a:spcPct val="0"/>
              </a:spcBef>
              <a:buFontTx/>
              <a:buNone/>
            </a:pPr>
            <a:r>
              <a:rPr lang="en-US" altLang="en-US" sz="4000" b="1" dirty="0">
                <a:latin typeface="Source Sans Pro" charset="0"/>
                <a:ea typeface="Source Sans Pro" charset="0"/>
                <a:cs typeface="Source Sans Pro" charset="0"/>
              </a:rPr>
              <a:t>		http://nanolabs.stanford.edu </a:t>
            </a:r>
          </a:p>
        </p:txBody>
      </p:sp>
      <p:sp>
        <p:nvSpPr>
          <p:cNvPr id="139" name="Rounded Rectangle 138"/>
          <p:cNvSpPr/>
          <p:nvPr/>
        </p:nvSpPr>
        <p:spPr bwMode="auto">
          <a:xfrm>
            <a:off x="1371600" y="10401300"/>
            <a:ext cx="30175200" cy="785813"/>
          </a:xfrm>
          <a:prstGeom prst="roundRect">
            <a:avLst/>
          </a:prstGeom>
          <a:noFill/>
          <a:ln w="63500">
            <a:solidFill>
              <a:srgbClr val="BA2127"/>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Aft>
                <a:spcPts val="600"/>
              </a:spcAft>
            </a:pPr>
            <a:r>
              <a:rPr lang="en-US" altLang="en-US" sz="4400" b="1" cap="small" spc="300" dirty="0">
                <a:solidFill>
                  <a:srgbClr val="BA2127"/>
                </a:solidFill>
                <a:latin typeface="Source Sans Pro" charset="0"/>
                <a:ea typeface="Source Sans Pro" charset="0"/>
                <a:cs typeface="Source Sans Pro" charset="0"/>
              </a:rPr>
              <a:t>The Labs</a:t>
            </a:r>
            <a:endParaRPr lang="en-US" altLang="en-US" sz="4400" cap="small" spc="300" dirty="0">
              <a:solidFill>
                <a:srgbClr val="BA2127"/>
              </a:solidFill>
              <a:latin typeface="Source Sans Pro" charset="0"/>
              <a:ea typeface="Source Sans Pro" charset="0"/>
              <a:cs typeface="Source Sans Pro" charset="0"/>
            </a:endParaRPr>
          </a:p>
        </p:txBody>
      </p:sp>
      <p:sp>
        <p:nvSpPr>
          <p:cNvPr id="3131" name="Rectangle 40"/>
          <p:cNvSpPr>
            <a:spLocks noChangeArrowheads="1"/>
          </p:cNvSpPr>
          <p:nvPr/>
        </p:nvSpPr>
        <p:spPr bwMode="auto">
          <a:xfrm>
            <a:off x="1752600" y="18207038"/>
            <a:ext cx="2933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FontTx/>
              <a:buNone/>
            </a:pPr>
            <a:r>
              <a:rPr lang="en-US" altLang="en-US" sz="3200" dirty="0" err="1" smtClean="0">
                <a:latin typeface="Source Sans Pro" charset="0"/>
                <a:ea typeface="Source Sans Pro" charset="0"/>
                <a:cs typeface="Source Sans Pro" charset="0"/>
              </a:rPr>
              <a:t>nano@stanford</a:t>
            </a:r>
            <a:r>
              <a:rPr lang="en-US" altLang="en-US" sz="3200" dirty="0" smtClean="0">
                <a:latin typeface="Source Sans Pro" charset="0"/>
                <a:ea typeface="Source Sans Pro" charset="0"/>
                <a:cs typeface="Source Sans Pro" charset="0"/>
              </a:rPr>
              <a:t> </a:t>
            </a:r>
            <a:r>
              <a:rPr lang="en-US" altLang="en-US" sz="3200" dirty="0">
                <a:latin typeface="Source Sans Pro" charset="0"/>
                <a:ea typeface="Source Sans Pro" charset="0"/>
                <a:cs typeface="Source Sans Pro" charset="0"/>
              </a:rPr>
              <a:t>supports a broad research portfolio spanning traditional </a:t>
            </a:r>
            <a:r>
              <a:rPr lang="en-US" altLang="en-US" sz="3200" dirty="0" err="1">
                <a:latin typeface="Source Sans Pro" charset="0"/>
                <a:ea typeface="Source Sans Pro" charset="0"/>
                <a:cs typeface="Source Sans Pro" charset="0"/>
              </a:rPr>
              <a:t>nano</a:t>
            </a:r>
            <a:r>
              <a:rPr lang="en-US" altLang="en-US" sz="3200" dirty="0">
                <a:latin typeface="Source Sans Pro" charset="0"/>
                <a:ea typeface="Source Sans Pro" charset="0"/>
                <a:cs typeface="Source Sans Pro" charset="0"/>
              </a:rPr>
              <a:t> areas as well as life science, medicine, and earth and environmental science. </a:t>
            </a:r>
          </a:p>
        </p:txBody>
      </p:sp>
      <p:pic>
        <p:nvPicPr>
          <p:cNvPr id="9" name="Picture 8"/>
          <p:cNvPicPr>
            <a:picLocks noChangeAspect="1"/>
          </p:cNvPicPr>
          <p:nvPr/>
        </p:nvPicPr>
        <p:blipFill>
          <a:blip r:embed="rId8"/>
          <a:stretch>
            <a:fillRect/>
          </a:stretch>
        </p:blipFill>
        <p:spPr>
          <a:xfrm>
            <a:off x="22340888" y="36580762"/>
            <a:ext cx="8362950" cy="2586038"/>
          </a:xfrm>
          <a:prstGeom prst="rect">
            <a:avLst/>
          </a:prstGeom>
          <a:effectLst>
            <a:outerShdw blurRad="50800" dist="38100" dir="2700000" algn="tl" rotWithShape="0">
              <a:prstClr val="black">
                <a:alpha val="40000"/>
              </a:prstClr>
            </a:outerShdw>
          </a:effectLst>
        </p:spPr>
      </p:pic>
      <p:grpSp>
        <p:nvGrpSpPr>
          <p:cNvPr id="3134" name="Group 18"/>
          <p:cNvGrpSpPr>
            <a:grpSpLocks/>
          </p:cNvGrpSpPr>
          <p:nvPr/>
        </p:nvGrpSpPr>
        <p:grpSpPr bwMode="auto">
          <a:xfrm>
            <a:off x="1600200" y="41300400"/>
            <a:ext cx="30079950" cy="1938338"/>
            <a:chOff x="1600200" y="41452800"/>
            <a:chExt cx="30080241" cy="1938992"/>
          </a:xfrm>
        </p:grpSpPr>
        <p:pic>
          <p:nvPicPr>
            <p:cNvPr id="3149" name="Picture 139" descr="http://nanolabs.stanford.edu/about/images/nsf_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6717" y="41570434"/>
              <a:ext cx="1703724" cy="170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0" name="TextBox 142"/>
            <p:cNvSpPr txBox="1">
              <a:spLocks noChangeArrowheads="1"/>
            </p:cNvSpPr>
            <p:nvPr/>
          </p:nvSpPr>
          <p:spPr bwMode="auto">
            <a:xfrm>
              <a:off x="8023319" y="41452800"/>
              <a:ext cx="1506528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en-US" sz="4000" b="1" dirty="0" err="1" smtClean="0">
                  <a:latin typeface="Source Sans Pro" charset="0"/>
                  <a:ea typeface="Source Sans Pro" charset="0"/>
                  <a:cs typeface="Source Sans Pro" charset="0"/>
                </a:rPr>
                <a:t>nano@stanford</a:t>
              </a:r>
              <a:r>
                <a:rPr lang="en-US" altLang="en-US" sz="4000" b="1" dirty="0" smtClean="0">
                  <a:latin typeface="Source Sans Pro" charset="0"/>
                  <a:ea typeface="Source Sans Pro" charset="0"/>
                  <a:cs typeface="Source Sans Pro" charset="0"/>
                </a:rPr>
                <a:t> </a:t>
              </a:r>
              <a:r>
                <a:rPr lang="en-US" altLang="en-US" sz="4000" b="1" dirty="0">
                  <a:latin typeface="Source Sans Pro" charset="0"/>
                  <a:ea typeface="Source Sans Pro" charset="0"/>
                  <a:cs typeface="Source Sans Pro" charset="0"/>
                </a:rPr>
                <a:t>is supported by the National Science Foundation as part of the National Nanotechnology Coordinated Infrastructure under award ECCS-1542152.</a:t>
              </a:r>
            </a:p>
          </p:txBody>
        </p:sp>
        <p:pic>
          <p:nvPicPr>
            <p:cNvPr id="3151" name="Picture 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562938" y="41688933"/>
              <a:ext cx="6208400" cy="130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2" name="Picture 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85936" y="41529000"/>
              <a:ext cx="3295864" cy="16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 name="Picture 1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0200" y="41529000"/>
              <a:ext cx="1640000" cy="16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 name="Text Box 4"/>
          <p:cNvSpPr txBox="1">
            <a:spLocks noChangeArrowheads="1"/>
          </p:cNvSpPr>
          <p:nvPr/>
        </p:nvSpPr>
        <p:spPr bwMode="auto">
          <a:xfrm>
            <a:off x="9852157" y="39784274"/>
            <a:ext cx="5271139" cy="1363726"/>
          </a:xfrm>
          <a:prstGeom prst="rect">
            <a:avLst/>
          </a:prstGeom>
          <a:noFill/>
          <a:ln>
            <a:noFill/>
          </a:ln>
          <a:extLst>
            <a:ext uri="{909E8E84-426E-40dd-AFC4-6F175D3DCCD1}"/>
            <a:ext uri="{91240B29-F687-4f45-9708-019B960494DF}"/>
          </a:extLst>
        </p:spPr>
        <p:txBody>
          <a:bodyPr upright="1"/>
          <a:lstStyle/>
          <a:p>
            <a:pPr>
              <a:lnSpc>
                <a:spcPct val="115000"/>
              </a:lnSpc>
              <a:spcBef>
                <a:spcPts val="0"/>
              </a:spcBef>
              <a:spcAft>
                <a:spcPts val="600"/>
              </a:spcAft>
              <a:defRPr/>
            </a:pPr>
            <a:r>
              <a:rPr lang="en-US" sz="2000" dirty="0">
                <a:latin typeface="Source Sans Pro" charset="0"/>
                <a:ea typeface="Source Sans Pro" charset="0"/>
                <a:cs typeface="Source Sans Pro" charset="0"/>
              </a:rPr>
              <a:t>Remote </a:t>
            </a:r>
            <a:r>
              <a:rPr lang="en-US" sz="2000" dirty="0" smtClean="0">
                <a:latin typeface="Source Sans Pro" charset="0"/>
                <a:ea typeface="Source Sans Pro" charset="0"/>
                <a:cs typeface="Source Sans Pro" charset="0"/>
              </a:rPr>
              <a:t>activity </a:t>
            </a:r>
            <a:r>
              <a:rPr lang="en-US" sz="2000" dirty="0">
                <a:latin typeface="Source Sans Pro" charset="0"/>
                <a:ea typeface="Source Sans Pro" charset="0"/>
                <a:cs typeface="Source Sans Pro" charset="0"/>
              </a:rPr>
              <a:t>between </a:t>
            </a:r>
            <a:r>
              <a:rPr lang="en-US" sz="2000" dirty="0" smtClean="0">
                <a:latin typeface="Source Sans Pro" charset="0"/>
                <a:ea typeface="Source Sans Pro" charset="0"/>
                <a:cs typeface="Source Sans Pro" charset="0"/>
              </a:rPr>
              <a:t>staff </a:t>
            </a:r>
            <a:r>
              <a:rPr lang="en-US" sz="2000" dirty="0">
                <a:latin typeface="Source Sans Pro" charset="0"/>
                <a:ea typeface="Source Sans Pro" charset="0"/>
                <a:cs typeface="Source Sans Pro" charset="0"/>
              </a:rPr>
              <a:t>at Stanford </a:t>
            </a:r>
            <a:r>
              <a:rPr lang="en-US" sz="2000" dirty="0" smtClean="0">
                <a:latin typeface="Source Sans Pro" charset="0"/>
                <a:ea typeface="Source Sans Pro" charset="0"/>
                <a:cs typeface="Source Sans Pro" charset="0"/>
              </a:rPr>
              <a:t>and students in Sacramento. Students are able to experience life inside a cleanroom.</a:t>
            </a:r>
            <a:endParaRPr lang="en-US" sz="2000" dirty="0">
              <a:latin typeface="Source Sans Pro" charset="0"/>
              <a:ea typeface="Source Sans Pro" charset="0"/>
              <a:cs typeface="Source Sans Pro" charset="0"/>
            </a:endParaRPr>
          </a:p>
        </p:txBody>
      </p:sp>
      <p:pic>
        <p:nvPicPr>
          <p:cNvPr id="3212" name="Picture 140" descr="Image result for snf stanfor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62835" y="12717447"/>
            <a:ext cx="4267200" cy="425767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pic>
        <p:nvPicPr>
          <p:cNvPr id="3214" name="Picture 142" descr="Image result for snf stanford"/>
          <p:cNvPicPr>
            <a:picLocks noChangeAspect="1" noChangeArrowheads="1"/>
          </p:cNvPicPr>
          <p:nvPr/>
        </p:nvPicPr>
        <p:blipFill>
          <a:blip r:embed="rId14"/>
          <a:srcRect/>
          <a:stretch>
            <a:fillRect/>
          </a:stretch>
        </p:blipFill>
        <p:spPr bwMode="auto">
          <a:xfrm>
            <a:off x="28687713" y="13935559"/>
            <a:ext cx="2638425" cy="2636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16" name="Picture 144" descr="Image result for snf stanford"/>
          <p:cNvPicPr>
            <a:picLocks noChangeAspect="1" noChangeArrowheads="1"/>
          </p:cNvPicPr>
          <p:nvPr/>
        </p:nvPicPr>
        <p:blipFill>
          <a:blip r:embed="rId15"/>
          <a:srcRect/>
          <a:stretch>
            <a:fillRect/>
          </a:stretch>
        </p:blipFill>
        <p:spPr bwMode="auto">
          <a:xfrm>
            <a:off x="1508125" y="11591925"/>
            <a:ext cx="2582863" cy="25828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4" name="Picture 143"/>
          <p:cNvPicPr>
            <a:picLocks noChangeAspect="1"/>
          </p:cNvPicPr>
          <p:nvPr/>
        </p:nvPicPr>
        <p:blipFill rotWithShape="1">
          <a:blip r:embed="rId16"/>
          <a:srcRect t="15561" r="8649"/>
          <a:stretch/>
        </p:blipFill>
        <p:spPr>
          <a:xfrm>
            <a:off x="5051425" y="11933238"/>
            <a:ext cx="4002088" cy="2460625"/>
          </a:xfrm>
          <a:prstGeom prst="rect">
            <a:avLst/>
          </a:prstGeom>
          <a:effectLst>
            <a:outerShdw blurRad="50800" dist="38100" dir="2700000" algn="tl" rotWithShape="0">
              <a:prstClr val="black">
                <a:alpha val="40000"/>
              </a:prstClr>
            </a:outerShdw>
          </a:effectLst>
        </p:spPr>
      </p:pic>
      <p:pic>
        <p:nvPicPr>
          <p:cNvPr id="145" name="Picture 8" descr="http://ngm.nationalgeographic.com/2015/01/hidden-cosmos/img/02-silicon-disk-dark-matter-detectors-890.jpg"/>
          <p:cNvPicPr>
            <a:picLocks noChangeAspect="1" noChangeArrowheads="1"/>
          </p:cNvPicPr>
          <p:nvPr/>
        </p:nvPicPr>
        <p:blipFill rotWithShape="1">
          <a:blip r:embed="rId17"/>
          <a:srcRect b="15403"/>
          <a:stretch/>
        </p:blipFill>
        <p:spPr bwMode="auto">
          <a:xfrm>
            <a:off x="25467360" y="14968735"/>
            <a:ext cx="3022600" cy="1919287"/>
          </a:xfrm>
          <a:prstGeom prst="rect">
            <a:avLst/>
          </a:prstGeom>
          <a:noFill/>
          <a:effectLst>
            <a:outerShdw blurRad="50800" dist="38100" dir="2700000" algn="tl" rotWithShape="0">
              <a:prstClr val="black">
                <a:alpha val="40000"/>
              </a:prstClr>
            </a:outerShdw>
          </a:effectLst>
          <a:extLst>
            <a:ext uri="{909E8E84-426E-40dd-AFC4-6F175D3DCCD1}"/>
          </a:extLst>
        </p:spPr>
      </p:pic>
      <p:pic>
        <p:nvPicPr>
          <p:cNvPr id="2" name="Picture 2" descr="DSCN0811"/>
          <p:cNvPicPr>
            <a:picLocks noChangeAspect="1" noChangeArrowheads="1"/>
          </p:cNvPicPr>
          <p:nvPr/>
        </p:nvPicPr>
        <p:blipFill>
          <a:blip r:embed="rId18"/>
          <a:srcRect/>
          <a:stretch>
            <a:fillRect/>
          </a:stretch>
        </p:blipFill>
        <p:spPr bwMode="auto">
          <a:xfrm>
            <a:off x="28965840" y="29233594"/>
            <a:ext cx="3053670" cy="22921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5" name="Straight Connector 134"/>
          <p:cNvCxnSpPr/>
          <p:nvPr/>
        </p:nvCxnSpPr>
        <p:spPr bwMode="auto">
          <a:xfrm>
            <a:off x="1752600" y="23625175"/>
            <a:ext cx="10333038" cy="0"/>
          </a:xfrm>
          <a:prstGeom prst="line">
            <a:avLst/>
          </a:prstGeom>
          <a:ln w="44450">
            <a:solidFill>
              <a:srgbClr val="BA2127"/>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bwMode="auto">
          <a:xfrm>
            <a:off x="12649200" y="19053175"/>
            <a:ext cx="0" cy="12954000"/>
          </a:xfrm>
          <a:prstGeom prst="line">
            <a:avLst/>
          </a:prstGeom>
          <a:ln w="44450">
            <a:solidFill>
              <a:srgbClr val="BA2127"/>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bwMode="auto">
          <a:xfrm>
            <a:off x="13182600" y="26670000"/>
            <a:ext cx="10333038" cy="0"/>
          </a:xfrm>
          <a:prstGeom prst="line">
            <a:avLst/>
          </a:prstGeom>
          <a:ln w="44450">
            <a:solidFill>
              <a:srgbClr val="BA2127"/>
            </a:solidFill>
          </a:ln>
          <a:effectLst/>
        </p:spPr>
        <p:style>
          <a:lnRef idx="2">
            <a:schemeClr val="accent1"/>
          </a:lnRef>
          <a:fillRef idx="0">
            <a:schemeClr val="accent1"/>
          </a:fillRef>
          <a:effectRef idx="1">
            <a:schemeClr val="accent1"/>
          </a:effectRef>
          <a:fontRef idx="minor">
            <a:schemeClr val="tx1"/>
          </a:fontRef>
        </p:style>
      </p:cxnSp>
      <p:sp>
        <p:nvSpPr>
          <p:cNvPr id="153" name="Rectangle 223"/>
          <p:cNvSpPr>
            <a:spLocks noChangeArrowheads="1"/>
          </p:cNvSpPr>
          <p:nvPr/>
        </p:nvSpPr>
        <p:spPr bwMode="auto">
          <a:xfrm>
            <a:off x="15163800" y="39784274"/>
            <a:ext cx="513161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en-US" sz="2000" dirty="0" smtClean="0">
                <a:latin typeface="Source Sans Pro" charset="0"/>
                <a:ea typeface="Source Sans Pro" charset="0"/>
                <a:cs typeface="Source Sans Pro" charset="0"/>
              </a:rPr>
              <a:t>Lab members volunteer at the Bay Area Science Festival at AT&amp;T Park in San Francisco, teaching hands-on educational activities about nanotechnology.</a:t>
            </a:r>
            <a:endParaRPr lang="en-US" altLang="en-US" sz="2000" dirty="0">
              <a:latin typeface="Source Sans Pro" charset="0"/>
              <a:ea typeface="Source Sans Pro" charset="0"/>
              <a:cs typeface="Source Sans Pro" charset="0"/>
            </a:endParaRPr>
          </a:p>
        </p:txBody>
      </p:sp>
      <p:pic>
        <p:nvPicPr>
          <p:cNvPr id="4" name="Picture 3"/>
          <p:cNvPicPr>
            <a:picLocks noChangeAspect="1"/>
          </p:cNvPicPr>
          <p:nvPr/>
        </p:nvPicPr>
        <p:blipFill rotWithShape="1">
          <a:blip r:embed="rId19" cstate="print">
            <a:extLst>
              <a:ext uri="{28A0092B-C50C-407E-A947-70E740481C1C}">
                <a14:useLocalDpi xmlns:a14="http://schemas.microsoft.com/office/drawing/2010/main" val="0"/>
              </a:ext>
            </a:extLst>
          </a:blip>
          <a:srcRect l="5086" t="13458" b="2739"/>
          <a:stretch/>
        </p:blipFill>
        <p:spPr>
          <a:xfrm>
            <a:off x="15332635" y="36552524"/>
            <a:ext cx="4597166" cy="3044261"/>
          </a:xfrm>
          <a:prstGeom prst="rect">
            <a:avLst/>
          </a:prstGeom>
        </p:spPr>
      </p:pic>
      <p:pic>
        <p:nvPicPr>
          <p:cNvPr id="23" name="Picture 22"/>
          <p:cNvPicPr>
            <a:picLocks noChangeAspect="1"/>
          </p:cNvPicPr>
          <p:nvPr/>
        </p:nvPicPr>
        <p:blipFill rotWithShape="1">
          <a:blip r:embed="rId20" cstate="print">
            <a:extLst>
              <a:ext uri="{28A0092B-C50C-407E-A947-70E740481C1C}">
                <a14:useLocalDpi xmlns:a14="http://schemas.microsoft.com/office/drawing/2010/main" val="0"/>
              </a:ext>
            </a:extLst>
          </a:blip>
          <a:srcRect b="14418"/>
          <a:stretch/>
        </p:blipFill>
        <p:spPr>
          <a:xfrm>
            <a:off x="1610116" y="37339383"/>
            <a:ext cx="3361541" cy="3835843"/>
          </a:xfrm>
          <a:prstGeom prst="rect">
            <a:avLst/>
          </a:prstGeom>
        </p:spPr>
      </p:pic>
      <p:pic>
        <p:nvPicPr>
          <p:cNvPr id="25" name="Picture 24"/>
          <p:cNvPicPr>
            <a:picLocks noChangeAspect="1"/>
          </p:cNvPicPr>
          <p:nvPr/>
        </p:nvPicPr>
        <p:blipFill rotWithShape="1">
          <a:blip r:embed="rId21" cstate="print">
            <a:extLst>
              <a:ext uri="{28A0092B-C50C-407E-A947-70E740481C1C}">
                <a14:useLocalDpi xmlns:a14="http://schemas.microsoft.com/office/drawing/2010/main" val="0"/>
              </a:ext>
            </a:extLst>
          </a:blip>
          <a:srcRect l="12726" r="22895"/>
          <a:stretch/>
        </p:blipFill>
        <p:spPr>
          <a:xfrm>
            <a:off x="14347386" y="33637618"/>
            <a:ext cx="2340414" cy="2726550"/>
          </a:xfrm>
          <a:prstGeom prst="rect">
            <a:avLst/>
          </a:prstGeom>
        </p:spPr>
      </p:pic>
      <p:pic>
        <p:nvPicPr>
          <p:cNvPr id="26" name="Picture 25"/>
          <p:cNvPicPr>
            <a:picLocks noChangeAspect="1"/>
          </p:cNvPicPr>
          <p:nvPr/>
        </p:nvPicPr>
        <p:blipFill rotWithShape="1">
          <a:blip r:embed="rId22" cstate="print">
            <a:extLst>
              <a:ext uri="{28A0092B-C50C-407E-A947-70E740481C1C}">
                <a14:useLocalDpi xmlns:a14="http://schemas.microsoft.com/office/drawing/2010/main" val="0"/>
              </a:ext>
            </a:extLst>
          </a:blip>
          <a:srcRect l="8692" t="11629"/>
          <a:stretch/>
        </p:blipFill>
        <p:spPr>
          <a:xfrm>
            <a:off x="10380563" y="33653313"/>
            <a:ext cx="3762635" cy="2731221"/>
          </a:xfrm>
          <a:prstGeom prst="rect">
            <a:avLst/>
          </a:prstGeom>
        </p:spPr>
      </p:pic>
      <p:pic>
        <p:nvPicPr>
          <p:cNvPr id="27" name="Picture 26"/>
          <p:cNvPicPr>
            <a:picLocks noChangeAspect="1"/>
          </p:cNvPicPr>
          <p:nvPr/>
        </p:nvPicPr>
        <p:blipFill rotWithShape="1">
          <a:blip r:embed="rId23" cstate="print">
            <a:extLst>
              <a:ext uri="{28A0092B-C50C-407E-A947-70E740481C1C}">
                <a14:useLocalDpi xmlns:a14="http://schemas.microsoft.com/office/drawing/2010/main" val="0"/>
              </a:ext>
            </a:extLst>
          </a:blip>
          <a:srcRect b="12651"/>
          <a:stretch/>
        </p:blipFill>
        <p:spPr>
          <a:xfrm>
            <a:off x="5441686" y="38749329"/>
            <a:ext cx="3702990" cy="2425897"/>
          </a:xfrm>
          <a:prstGeom prst="rect">
            <a:avLst/>
          </a:prstGeom>
        </p:spPr>
      </p:pic>
      <p:pic>
        <p:nvPicPr>
          <p:cNvPr id="28" name="Picture 27"/>
          <p:cNvPicPr>
            <a:picLocks noChangeAspect="1"/>
          </p:cNvPicPr>
          <p:nvPr/>
        </p:nvPicPr>
        <p:blipFill rotWithShape="1">
          <a:blip r:embed="rId24" cstate="print">
            <a:extLst>
              <a:ext uri="{28A0092B-C50C-407E-A947-70E740481C1C}">
                <a14:useLocalDpi xmlns:a14="http://schemas.microsoft.com/office/drawing/2010/main" val="0"/>
              </a:ext>
            </a:extLst>
          </a:blip>
          <a:srcRect l="34199" t="1579" b="36932"/>
          <a:stretch/>
        </p:blipFill>
        <p:spPr>
          <a:xfrm>
            <a:off x="9852157" y="36613587"/>
            <a:ext cx="5230609" cy="3054973"/>
          </a:xfrm>
          <a:prstGeom prst="rect">
            <a:avLst/>
          </a:prstGeom>
        </p:spPr>
      </p:pic>
      <p:pic>
        <p:nvPicPr>
          <p:cNvPr id="87" name="Picture 86"/>
          <p:cNvPicPr/>
          <p:nvPr/>
        </p:nvPicPr>
        <p:blipFill>
          <a:blip r:embed="rId25" cstate="print">
            <a:extLst>
              <a:ext uri="{28A0092B-C50C-407E-A947-70E740481C1C}">
                <a14:useLocalDpi xmlns:a14="http://schemas.microsoft.com/office/drawing/2010/main"/>
              </a:ext>
            </a:extLst>
          </a:blip>
          <a:stretch>
            <a:fillRect/>
          </a:stretch>
        </p:blipFill>
        <p:spPr>
          <a:xfrm>
            <a:off x="13064929" y="18970990"/>
            <a:ext cx="4967047" cy="6509265"/>
          </a:xfrm>
          <a:prstGeom prst="rect">
            <a:avLst/>
          </a:prstGeom>
        </p:spPr>
      </p:pic>
      <p:sp>
        <p:nvSpPr>
          <p:cNvPr id="88" name="Rectangle 178"/>
          <p:cNvSpPr>
            <a:spLocks noChangeArrowheads="1"/>
          </p:cNvSpPr>
          <p:nvPr/>
        </p:nvSpPr>
        <p:spPr bwMode="auto">
          <a:xfrm>
            <a:off x="13127544" y="25473151"/>
            <a:ext cx="55418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sz="2000" dirty="0">
                <a:latin typeface="Source Sans Pro"/>
              </a:rPr>
              <a:t>Non-destructive Cell Content </a:t>
            </a:r>
            <a:r>
              <a:rPr lang="en-US" sz="2000" dirty="0" smtClean="0">
                <a:latin typeface="Source Sans Pro"/>
              </a:rPr>
              <a:t>Analysis        Profs</a:t>
            </a:r>
            <a:r>
              <a:rPr lang="en-US" sz="2000" dirty="0">
                <a:latin typeface="Source Sans Pro"/>
              </a:rPr>
              <a:t>. Santiago, Wu, Melosh research groups</a:t>
            </a:r>
          </a:p>
          <a:p>
            <a:pPr>
              <a:buNone/>
            </a:pPr>
            <a:r>
              <a:rPr lang="en-US" sz="2000" i="1" dirty="0" smtClean="0">
                <a:latin typeface="Source Sans Pro"/>
              </a:rPr>
              <a:t>PNAS </a:t>
            </a:r>
            <a:r>
              <a:rPr lang="en-US" sz="2000" dirty="0" smtClean="0">
                <a:latin typeface="Source Sans Pro"/>
              </a:rPr>
              <a:t>114 </a:t>
            </a:r>
            <a:r>
              <a:rPr lang="en-US" sz="2000" dirty="0">
                <a:latin typeface="Source Sans Pro"/>
              </a:rPr>
              <a:t>(2017)</a:t>
            </a:r>
          </a:p>
        </p:txBody>
      </p:sp>
      <p:pic>
        <p:nvPicPr>
          <p:cNvPr id="3" name="Picture 2"/>
          <p:cNvPicPr>
            <a:picLocks noChangeAspect="1"/>
          </p:cNvPicPr>
          <p:nvPr/>
        </p:nvPicPr>
        <p:blipFill>
          <a:blip r:embed="rId26"/>
          <a:stretch>
            <a:fillRect/>
          </a:stretch>
        </p:blipFill>
        <p:spPr>
          <a:xfrm>
            <a:off x="12962770" y="26912974"/>
            <a:ext cx="10594974" cy="4788725"/>
          </a:xfrm>
          <a:prstGeom prst="rect">
            <a:avLst/>
          </a:prstGeom>
        </p:spPr>
      </p:pic>
      <p:sp>
        <p:nvSpPr>
          <p:cNvPr id="91" name="Rectangle 178"/>
          <p:cNvSpPr>
            <a:spLocks noChangeArrowheads="1"/>
          </p:cNvSpPr>
          <p:nvPr/>
        </p:nvSpPr>
        <p:spPr bwMode="auto">
          <a:xfrm>
            <a:off x="12984630" y="31605298"/>
            <a:ext cx="10439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altLang="en-US" sz="2000" dirty="0">
                <a:latin typeface="Source Sans Pro"/>
              </a:rPr>
              <a:t>3D </a:t>
            </a:r>
            <a:r>
              <a:rPr lang="en-US" altLang="en-US" sz="2000" dirty="0" err="1" smtClean="0">
                <a:latin typeface="Source Sans Pro"/>
              </a:rPr>
              <a:t>nanosystem</a:t>
            </a:r>
            <a:r>
              <a:rPr lang="en-US" altLang="en-US" sz="2000" dirty="0" smtClean="0">
                <a:latin typeface="Source Sans Pro"/>
              </a:rPr>
              <a:t>, </a:t>
            </a:r>
            <a:r>
              <a:rPr lang="en-US" sz="2000" dirty="0" smtClean="0">
                <a:latin typeface="Source Sans Pro"/>
              </a:rPr>
              <a:t>Profs.</a:t>
            </a:r>
            <a:r>
              <a:rPr lang="fr-FR" altLang="en-US" sz="2000" dirty="0" smtClean="0">
                <a:latin typeface="Source Sans Pro"/>
                <a:ea typeface="Source Sans Pro" charset="0"/>
                <a:cs typeface="Source Sans Pro" charset="0"/>
              </a:rPr>
              <a:t> </a:t>
            </a:r>
            <a:r>
              <a:rPr lang="fr-FR" altLang="en-US" sz="2000" dirty="0" smtClean="0">
                <a:latin typeface="Source Sans Pro"/>
                <a:ea typeface="Source Sans Pro" charset="0"/>
                <a:cs typeface="Source Sans Pro" charset="0"/>
              </a:rPr>
              <a:t>Wong</a:t>
            </a:r>
            <a:r>
              <a:rPr lang="fr-FR" altLang="en-US" sz="2000" dirty="0" smtClean="0">
                <a:latin typeface="Source Sans Pro"/>
                <a:ea typeface="Source Sans Pro" charset="0"/>
                <a:cs typeface="Source Sans Pro" charset="0"/>
              </a:rPr>
              <a:t>,</a:t>
            </a:r>
            <a:r>
              <a:rPr lang="pt-BR" altLang="en-US" sz="2000" dirty="0">
                <a:latin typeface="Source Sans Pro"/>
                <a:ea typeface="Source Sans Pro" charset="0"/>
                <a:cs typeface="Source Sans Pro" charset="0"/>
              </a:rPr>
              <a:t> </a:t>
            </a:r>
            <a:r>
              <a:rPr lang="pt-BR" altLang="en-US" sz="2000" dirty="0" smtClean="0">
                <a:latin typeface="Source Sans Pro"/>
                <a:ea typeface="Source Sans Pro" charset="0"/>
                <a:cs typeface="Source Sans Pro" charset="0"/>
              </a:rPr>
              <a:t>Howe</a:t>
            </a:r>
            <a:r>
              <a:rPr lang="pt-BR" altLang="en-US" sz="2000" dirty="0">
                <a:latin typeface="Source Sans Pro"/>
                <a:ea typeface="Source Sans Pro" charset="0"/>
                <a:cs typeface="Source Sans Pro" charset="0"/>
              </a:rPr>
              <a:t>, </a:t>
            </a:r>
            <a:r>
              <a:rPr lang="pt-BR" altLang="en-US" sz="2000" dirty="0" smtClean="0">
                <a:latin typeface="Source Sans Pro"/>
                <a:ea typeface="Source Sans Pro" charset="0"/>
                <a:cs typeface="Source Sans Pro" charset="0"/>
              </a:rPr>
              <a:t>Saraswat, and </a:t>
            </a:r>
            <a:r>
              <a:rPr lang="pt-BR" altLang="en-US" sz="2000" dirty="0">
                <a:latin typeface="Source Sans Pro"/>
                <a:ea typeface="Source Sans Pro" charset="0"/>
                <a:cs typeface="Source Sans Pro" charset="0"/>
              </a:rPr>
              <a:t>Mitra</a:t>
            </a:r>
            <a:r>
              <a:rPr lang="fr-FR" altLang="en-US" sz="2000" dirty="0" smtClean="0">
                <a:latin typeface="Source Sans Pro"/>
                <a:ea typeface="Source Sans Pro" charset="0"/>
                <a:cs typeface="Source Sans Pro" charset="0"/>
              </a:rPr>
              <a:t> </a:t>
            </a:r>
            <a:r>
              <a:rPr lang="en-US" altLang="en-US" sz="2000" dirty="0" smtClean="0">
                <a:latin typeface="Source Sans Pro"/>
              </a:rPr>
              <a:t> </a:t>
            </a:r>
            <a:r>
              <a:rPr lang="da-DK" altLang="en-US" sz="2000" i="1" dirty="0" smtClean="0">
                <a:latin typeface="Source Sans Pro"/>
              </a:rPr>
              <a:t>Nature</a:t>
            </a:r>
            <a:r>
              <a:rPr lang="da-DK" altLang="en-US" sz="2000" dirty="0" smtClean="0">
                <a:latin typeface="Source Sans Pro"/>
              </a:rPr>
              <a:t> </a:t>
            </a:r>
            <a:r>
              <a:rPr lang="fr-FR" altLang="en-US" sz="2000" dirty="0">
                <a:latin typeface="Source Sans Pro"/>
              </a:rPr>
              <a:t>547</a:t>
            </a:r>
            <a:r>
              <a:rPr lang="fr-FR" altLang="en-US" sz="2000" b="1" dirty="0">
                <a:latin typeface="Source Sans Pro"/>
              </a:rPr>
              <a:t> </a:t>
            </a:r>
            <a:r>
              <a:rPr lang="da-DK" altLang="en-US" sz="2000" dirty="0" smtClean="0">
                <a:latin typeface="Source Sans Pro"/>
              </a:rPr>
              <a:t>(2017)</a:t>
            </a:r>
            <a:endParaRPr lang="en-US" sz="2000" dirty="0">
              <a:latin typeface="Source Sans Pro"/>
            </a:endParaRPr>
          </a:p>
        </p:txBody>
      </p:sp>
      <p:pic>
        <p:nvPicPr>
          <p:cNvPr id="92" name="Picture 91"/>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828800" y="23790140"/>
            <a:ext cx="3659050" cy="2350990"/>
          </a:xfrm>
          <a:prstGeom prst="rect">
            <a:avLst/>
          </a:prstGeom>
          <a:noFill/>
          <a:ln w="9525">
            <a:noFill/>
            <a:miter lim="800000"/>
            <a:headEnd/>
            <a:tailEnd/>
          </a:ln>
        </p:spPr>
      </p:pic>
      <p:pic>
        <p:nvPicPr>
          <p:cNvPr id="93" name="Picture 6"/>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5580449" y="23783512"/>
            <a:ext cx="3656446" cy="2368575"/>
          </a:xfrm>
          <a:prstGeom prst="rect">
            <a:avLst/>
          </a:prstGeom>
          <a:noFill/>
          <a:ln w="9525">
            <a:noFill/>
            <a:miter lim="800000"/>
            <a:headEnd/>
            <a:tailEnd/>
          </a:ln>
        </p:spPr>
      </p:pic>
      <p:sp>
        <p:nvSpPr>
          <p:cNvPr id="94" name="Rectangle 178"/>
          <p:cNvSpPr>
            <a:spLocks noChangeArrowheads="1"/>
          </p:cNvSpPr>
          <p:nvPr/>
        </p:nvSpPr>
        <p:spPr bwMode="auto">
          <a:xfrm>
            <a:off x="9319679" y="23658255"/>
            <a:ext cx="30903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marL="0" lvl="1" indent="0" defTabSz="685800">
              <a:buNone/>
            </a:pPr>
            <a:r>
              <a:rPr lang="en-US" sz="2000" dirty="0">
                <a:latin typeface="Source Sans Pro"/>
              </a:rPr>
              <a:t>Optics and Nanostructures for Synchrotrons and </a:t>
            </a:r>
            <a:r>
              <a:rPr lang="en-US" sz="2000" dirty="0" smtClean="0">
                <a:latin typeface="Source Sans Pro"/>
              </a:rPr>
              <a:t>FELs</a:t>
            </a:r>
            <a:r>
              <a:rPr lang="en-US" sz="2000" dirty="0" smtClean="0">
                <a:latin typeface="Source Sans Pro"/>
                <a:cs typeface="Arial" pitchFamily="34" charset="0"/>
              </a:rPr>
              <a:t>,               Dr</a:t>
            </a:r>
            <a:r>
              <a:rPr lang="en-US" sz="2000" dirty="0">
                <a:latin typeface="Source Sans Pro"/>
                <a:cs typeface="Arial" panose="020B0604020202020204" pitchFamily="34" charset="0"/>
              </a:rPr>
              <a:t>. A. Sakdinawat Group (SLAC/X-FEL</a:t>
            </a:r>
            <a:r>
              <a:rPr lang="en-US" sz="2000" dirty="0" smtClean="0">
                <a:latin typeface="Source Sans Pro"/>
                <a:cs typeface="Arial" panose="020B0604020202020204" pitchFamily="34" charset="0"/>
              </a:rPr>
              <a:t>). </a:t>
            </a:r>
            <a:r>
              <a:rPr lang="en-US" sz="2000" dirty="0">
                <a:latin typeface="Source Sans Pro"/>
                <a:cs typeface="Arial" panose="020B0604020202020204" pitchFamily="34" charset="0"/>
              </a:rPr>
              <a:t>The outermost zone widths of the zone plate are 100 nm. Scale </a:t>
            </a:r>
            <a:r>
              <a:rPr lang="en-US" sz="2000" dirty="0" smtClean="0">
                <a:latin typeface="Source Sans Pro"/>
                <a:cs typeface="Arial" panose="020B0604020202020204" pitchFamily="34" charset="0"/>
              </a:rPr>
              <a:t>bar </a:t>
            </a:r>
            <a:r>
              <a:rPr lang="en-US" sz="2000" dirty="0">
                <a:latin typeface="Source Sans Pro"/>
                <a:cs typeface="Arial" panose="020B0604020202020204" pitchFamily="34" charset="0"/>
              </a:rPr>
              <a:t>2 </a:t>
            </a:r>
            <a:r>
              <a:rPr lang="en-US" sz="2000" dirty="0" err="1">
                <a:latin typeface="Source Sans Pro"/>
                <a:cs typeface="Arial" panose="020B0604020202020204" pitchFamily="34" charset="0"/>
              </a:rPr>
              <a:t>μm</a:t>
            </a:r>
            <a:endParaRPr lang="en-US" sz="2000" dirty="0">
              <a:latin typeface="Source Sans Pro"/>
              <a:cs typeface="Arial" panose="020B0604020202020204" pitchFamily="34" charset="0"/>
            </a:endParaRPr>
          </a:p>
        </p:txBody>
      </p:sp>
      <p:pic>
        <p:nvPicPr>
          <p:cNvPr id="6" name="Picture 5"/>
          <p:cNvPicPr>
            <a:picLocks noChangeAspect="1"/>
          </p:cNvPicPr>
          <p:nvPr/>
        </p:nvPicPr>
        <p:blipFill>
          <a:blip r:embed="rId29"/>
          <a:stretch>
            <a:fillRect/>
          </a:stretch>
        </p:blipFill>
        <p:spPr>
          <a:xfrm>
            <a:off x="1258888" y="26477548"/>
            <a:ext cx="6861473" cy="5939014"/>
          </a:xfrm>
          <a:prstGeom prst="rect">
            <a:avLst/>
          </a:prstGeom>
        </p:spPr>
      </p:pic>
      <p:sp>
        <p:nvSpPr>
          <p:cNvPr id="97" name="Rectangle 178"/>
          <p:cNvSpPr>
            <a:spLocks noChangeArrowheads="1"/>
          </p:cNvSpPr>
          <p:nvPr/>
        </p:nvSpPr>
        <p:spPr bwMode="auto">
          <a:xfrm>
            <a:off x="8202531" y="29819490"/>
            <a:ext cx="382678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marL="0" lvl="1" indent="0" defTabSz="685800">
              <a:buNone/>
            </a:pPr>
            <a:r>
              <a:rPr lang="en-US" sz="2000" dirty="0">
                <a:latin typeface="Source Sans Pro"/>
              </a:rPr>
              <a:t>Structural characterization and EELS of individual palladium nanoparticles (Scale bars </a:t>
            </a:r>
            <a:r>
              <a:rPr lang="en-US" sz="2000" dirty="0" smtClean="0">
                <a:latin typeface="Source Sans Pro"/>
              </a:rPr>
              <a:t>20 nm</a:t>
            </a:r>
            <a:r>
              <a:rPr lang="en-US" sz="2000" dirty="0">
                <a:latin typeface="Source Sans Pro"/>
              </a:rPr>
              <a:t>)</a:t>
            </a:r>
          </a:p>
          <a:p>
            <a:pPr marL="0" lvl="1" indent="0" defTabSz="685800">
              <a:buNone/>
            </a:pPr>
            <a:r>
              <a:rPr lang="en-US" sz="2000" dirty="0" smtClean="0">
                <a:latin typeface="Source Sans Pro"/>
              </a:rPr>
              <a:t>Prof. Sinclair and Dionne</a:t>
            </a:r>
            <a:r>
              <a:rPr lang="en-US" sz="2000" dirty="0" smtClean="0">
                <a:latin typeface="Source Sans Pro"/>
              </a:rPr>
              <a:t>, </a:t>
            </a:r>
            <a:r>
              <a:rPr lang="en-US" sz="2000" i="1" dirty="0" smtClean="0">
                <a:latin typeface="Source Sans Pro"/>
              </a:rPr>
              <a:t>Nature Materials </a:t>
            </a:r>
            <a:r>
              <a:rPr lang="en-US" sz="2000" dirty="0" smtClean="0">
                <a:latin typeface="Source Sans Pro"/>
              </a:rPr>
              <a:t>(2016)</a:t>
            </a:r>
            <a:endParaRPr lang="en-US" sz="2000" dirty="0">
              <a:latin typeface="Source Sans Pro"/>
              <a:cs typeface="Arial" panose="020B0604020202020204" pitchFamily="34" charset="0"/>
            </a:endParaRPr>
          </a:p>
        </p:txBody>
      </p:sp>
      <p:pic>
        <p:nvPicPr>
          <p:cNvPr id="5" name="Picture 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8284448" y="19350121"/>
            <a:ext cx="5346381" cy="6105567"/>
          </a:xfrm>
          <a:prstGeom prst="rect">
            <a:avLst/>
          </a:prstGeom>
        </p:spPr>
      </p:pic>
      <p:pic>
        <p:nvPicPr>
          <p:cNvPr id="7" name="Picture 6"/>
          <p:cNvPicPr>
            <a:picLocks noChangeAspect="1"/>
          </p:cNvPicPr>
          <p:nvPr/>
        </p:nvPicPr>
        <p:blipFill>
          <a:blip r:embed="rId31"/>
          <a:stretch>
            <a:fillRect/>
          </a:stretch>
        </p:blipFill>
        <p:spPr>
          <a:xfrm>
            <a:off x="24912557" y="22725959"/>
            <a:ext cx="6575934" cy="5768846"/>
          </a:xfrm>
          <a:prstGeom prst="rect">
            <a:avLst/>
          </a:prstGeom>
        </p:spPr>
      </p:pic>
      <p:pic>
        <p:nvPicPr>
          <p:cNvPr id="10" name="Picture 9"/>
          <p:cNvPicPr>
            <a:picLocks noChangeAspect="1"/>
          </p:cNvPicPr>
          <p:nvPr/>
        </p:nvPicPr>
        <p:blipFill>
          <a:blip r:embed="rId32"/>
          <a:stretch>
            <a:fillRect/>
          </a:stretch>
        </p:blipFill>
        <p:spPr>
          <a:xfrm>
            <a:off x="24103073" y="18809981"/>
            <a:ext cx="4386887" cy="3825682"/>
          </a:xfrm>
          <a:prstGeom prst="rect">
            <a:avLst/>
          </a:prstGeom>
        </p:spPr>
      </p:pic>
      <p:pic>
        <p:nvPicPr>
          <p:cNvPr id="11" name="Picture 10"/>
          <p:cNvPicPr>
            <a:picLocks noChangeAspect="1"/>
          </p:cNvPicPr>
          <p:nvPr/>
        </p:nvPicPr>
        <p:blipFill>
          <a:blip r:embed="rId33"/>
          <a:stretch>
            <a:fillRect/>
          </a:stretch>
        </p:blipFill>
        <p:spPr>
          <a:xfrm>
            <a:off x="28407380" y="18711172"/>
            <a:ext cx="3936098" cy="4153671"/>
          </a:xfrm>
          <a:prstGeom prst="rect">
            <a:avLst/>
          </a:prstGeom>
        </p:spPr>
      </p:pic>
      <p:sp>
        <p:nvSpPr>
          <p:cNvPr id="76" name="Rectangle 178"/>
          <p:cNvSpPr>
            <a:spLocks noChangeArrowheads="1"/>
          </p:cNvSpPr>
          <p:nvPr/>
        </p:nvSpPr>
        <p:spPr bwMode="auto">
          <a:xfrm>
            <a:off x="24185243" y="28312758"/>
            <a:ext cx="45635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lvl="0">
              <a:buNone/>
            </a:pPr>
            <a:r>
              <a:rPr lang="en-US" sz="2000" dirty="0" smtClean="0">
                <a:latin typeface="Source Sans Pro"/>
              </a:rPr>
              <a:t> A) A cesium ion beam is </a:t>
            </a:r>
            <a:r>
              <a:rPr lang="en-US" sz="2000" dirty="0" err="1" smtClean="0">
                <a:latin typeface="Source Sans Pro"/>
              </a:rPr>
              <a:t>rastered</a:t>
            </a:r>
            <a:r>
              <a:rPr lang="en-US" sz="2000" dirty="0" smtClean="0">
                <a:latin typeface="Source Sans Pro"/>
              </a:rPr>
              <a:t> across a surface generating secondary ions </a:t>
            </a:r>
            <a:r>
              <a:rPr lang="en-US" sz="2000" dirty="0">
                <a:latin typeface="Source Sans Pro"/>
              </a:rPr>
              <a:t>(</a:t>
            </a:r>
            <a:r>
              <a:rPr lang="en-US" sz="2000" baseline="30000" dirty="0">
                <a:latin typeface="Source Sans Pro"/>
              </a:rPr>
              <a:t>2</a:t>
            </a:r>
            <a:r>
              <a:rPr lang="en-US" sz="2000" dirty="0">
                <a:latin typeface="Source Sans Pro"/>
              </a:rPr>
              <a:t>H</a:t>
            </a:r>
            <a:r>
              <a:rPr lang="en-US" sz="2000" baseline="30000" dirty="0">
                <a:latin typeface="Source Sans Pro"/>
              </a:rPr>
              <a:t>-</a:t>
            </a:r>
            <a:r>
              <a:rPr lang="en-US" sz="2000" dirty="0">
                <a:latin typeface="Source Sans Pro"/>
              </a:rPr>
              <a:t> ,</a:t>
            </a:r>
            <a:r>
              <a:rPr lang="en-US" sz="2000" baseline="30000" dirty="0">
                <a:latin typeface="Source Sans Pro"/>
              </a:rPr>
              <a:t>19</a:t>
            </a:r>
            <a:r>
              <a:rPr lang="en-US" sz="2000" dirty="0">
                <a:latin typeface="Source Sans Pro"/>
              </a:rPr>
              <a:t>F</a:t>
            </a:r>
            <a:r>
              <a:rPr lang="en-US" sz="2000" baseline="30000" dirty="0">
                <a:latin typeface="Source Sans Pro"/>
              </a:rPr>
              <a:t>-</a:t>
            </a:r>
            <a:r>
              <a:rPr lang="en-US" sz="2000" dirty="0">
                <a:latin typeface="Source Sans Pro"/>
              </a:rPr>
              <a:t>,</a:t>
            </a:r>
            <a:r>
              <a:rPr lang="en-US" sz="2000" baseline="30000" dirty="0">
                <a:latin typeface="Source Sans Pro"/>
              </a:rPr>
              <a:t>12</a:t>
            </a:r>
            <a:r>
              <a:rPr lang="en-US" sz="2000" dirty="0">
                <a:latin typeface="Source Sans Pro"/>
              </a:rPr>
              <a:t>C2</a:t>
            </a:r>
            <a:r>
              <a:rPr lang="en-US" sz="2000" baseline="30000" dirty="0">
                <a:latin typeface="Source Sans Pro"/>
              </a:rPr>
              <a:t>-</a:t>
            </a:r>
            <a:r>
              <a:rPr lang="en-US" sz="2000" dirty="0">
                <a:latin typeface="Source Sans Pro"/>
              </a:rPr>
              <a:t>,</a:t>
            </a:r>
            <a:r>
              <a:rPr lang="en-US" sz="2000" baseline="30000" dirty="0">
                <a:latin typeface="Source Sans Pro"/>
              </a:rPr>
              <a:t>12</a:t>
            </a:r>
            <a:r>
              <a:rPr lang="en-US" sz="2000" dirty="0">
                <a:latin typeface="Source Sans Pro"/>
              </a:rPr>
              <a:t>C </a:t>
            </a:r>
            <a:r>
              <a:rPr lang="en-US" sz="2000" baseline="30000" dirty="0">
                <a:latin typeface="Source Sans Pro"/>
              </a:rPr>
              <a:t>13</a:t>
            </a:r>
            <a:r>
              <a:rPr lang="en-US" sz="2000" dirty="0">
                <a:latin typeface="Source Sans Pro"/>
              </a:rPr>
              <a:t>C</a:t>
            </a:r>
            <a:r>
              <a:rPr lang="en-US" sz="2000" baseline="30000" dirty="0">
                <a:latin typeface="Source Sans Pro"/>
              </a:rPr>
              <a:t>-</a:t>
            </a:r>
            <a:r>
              <a:rPr lang="en-US" sz="2000" dirty="0">
                <a:latin typeface="Source Sans Pro"/>
              </a:rPr>
              <a:t>, </a:t>
            </a:r>
            <a:r>
              <a:rPr lang="en-US" sz="2000" baseline="30000" dirty="0">
                <a:latin typeface="Source Sans Pro"/>
              </a:rPr>
              <a:t>12</a:t>
            </a:r>
            <a:r>
              <a:rPr lang="en-US" sz="2000" dirty="0">
                <a:latin typeface="Source Sans Pro"/>
              </a:rPr>
              <a:t>C 14N</a:t>
            </a:r>
            <a:r>
              <a:rPr lang="en-US" sz="2000" baseline="30000" dirty="0">
                <a:latin typeface="Source Sans Pro"/>
              </a:rPr>
              <a:t>-</a:t>
            </a:r>
            <a:r>
              <a:rPr lang="en-US" sz="2000" dirty="0">
                <a:latin typeface="Source Sans Pro"/>
              </a:rPr>
              <a:t>, and </a:t>
            </a:r>
            <a:r>
              <a:rPr lang="en-US" sz="2000" baseline="30000" dirty="0">
                <a:latin typeface="Source Sans Pro"/>
              </a:rPr>
              <a:t>12</a:t>
            </a:r>
            <a:r>
              <a:rPr lang="en-US" sz="2000" dirty="0">
                <a:latin typeface="Source Sans Pro"/>
              </a:rPr>
              <a:t>C </a:t>
            </a:r>
            <a:r>
              <a:rPr lang="en-US" sz="2000" baseline="30000" dirty="0">
                <a:latin typeface="Source Sans Pro"/>
              </a:rPr>
              <a:t>15</a:t>
            </a:r>
            <a:r>
              <a:rPr lang="en-US" sz="2000" dirty="0">
                <a:latin typeface="Source Sans Pro"/>
              </a:rPr>
              <a:t>N</a:t>
            </a:r>
            <a:r>
              <a:rPr lang="en-US" sz="2000" baseline="30000" dirty="0">
                <a:latin typeface="Source Sans Pro"/>
              </a:rPr>
              <a:t>- </a:t>
            </a:r>
            <a:r>
              <a:rPr lang="en-US" sz="2000" dirty="0">
                <a:latin typeface="Source Sans Pro"/>
              </a:rPr>
              <a:t>)</a:t>
            </a:r>
          </a:p>
          <a:p>
            <a:pPr lvl="0">
              <a:buNone/>
            </a:pPr>
            <a:r>
              <a:rPr lang="en-US" sz="2000" dirty="0" smtClean="0">
                <a:latin typeface="Source Sans Pro"/>
              </a:rPr>
              <a:t>B) Structures </a:t>
            </a:r>
            <a:r>
              <a:rPr lang="en-US" sz="2000" dirty="0">
                <a:latin typeface="Source Sans Pro"/>
              </a:rPr>
              <a:t>of labeled molecules used for </a:t>
            </a:r>
            <a:r>
              <a:rPr lang="en-US" sz="2000" dirty="0" err="1">
                <a:latin typeface="Source Sans Pro"/>
              </a:rPr>
              <a:t>NanoSIMS</a:t>
            </a:r>
            <a:r>
              <a:rPr lang="en-US" sz="2000" dirty="0">
                <a:latin typeface="Source Sans Pro"/>
              </a:rPr>
              <a:t> analysis of supported lipid bilayers</a:t>
            </a:r>
          </a:p>
          <a:p>
            <a:pPr lvl="0">
              <a:buNone/>
            </a:pPr>
            <a:r>
              <a:rPr lang="en-US" sz="2000" dirty="0" smtClean="0">
                <a:latin typeface="Source Sans Pro"/>
              </a:rPr>
              <a:t>C) </a:t>
            </a:r>
            <a:r>
              <a:rPr lang="en-US" sz="2000" dirty="0" err="1" smtClean="0">
                <a:latin typeface="Source Sans Pro"/>
              </a:rPr>
              <a:t>NanoSIMS</a:t>
            </a:r>
            <a:r>
              <a:rPr lang="en-US" sz="2000" dirty="0" smtClean="0">
                <a:latin typeface="Source Sans Pro"/>
              </a:rPr>
              <a:t> </a:t>
            </a:r>
            <a:r>
              <a:rPr lang="en-US" sz="2000" dirty="0">
                <a:latin typeface="Source Sans Pro"/>
              </a:rPr>
              <a:t>images and corresponding concentration profiles of a patterned supported lipid bilayer after an electric field was applied prior to sample freezing</a:t>
            </a:r>
            <a:r>
              <a:rPr lang="en-US" sz="2000" dirty="0" smtClean="0">
                <a:latin typeface="Source Sans Pro"/>
              </a:rPr>
              <a:t>.</a:t>
            </a:r>
            <a:endParaRPr lang="en-US" sz="2000" dirty="0">
              <a:latin typeface="Source Sans Pro"/>
            </a:endParaRPr>
          </a:p>
        </p:txBody>
      </p:sp>
      <p:sp>
        <p:nvSpPr>
          <p:cNvPr id="77" name="Rectangle 178"/>
          <p:cNvSpPr>
            <a:spLocks noChangeArrowheads="1"/>
          </p:cNvSpPr>
          <p:nvPr/>
        </p:nvSpPr>
        <p:spPr bwMode="auto">
          <a:xfrm>
            <a:off x="24185244" y="19294676"/>
            <a:ext cx="457520"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sz="2000" b="1" dirty="0" smtClean="0">
                <a:latin typeface="Source Sans Pro"/>
              </a:rPr>
              <a:t>A</a:t>
            </a:r>
            <a:endParaRPr lang="en-US" sz="2000" b="1" dirty="0">
              <a:latin typeface="Source Sans Pro"/>
            </a:endParaRPr>
          </a:p>
        </p:txBody>
      </p:sp>
      <p:sp>
        <p:nvSpPr>
          <p:cNvPr id="78" name="Rectangle 178"/>
          <p:cNvSpPr>
            <a:spLocks noChangeArrowheads="1"/>
          </p:cNvSpPr>
          <p:nvPr/>
        </p:nvSpPr>
        <p:spPr bwMode="auto">
          <a:xfrm>
            <a:off x="18440400" y="25450800"/>
            <a:ext cx="510298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sz="2000" dirty="0" err="1">
                <a:latin typeface="Source Sans Pro"/>
              </a:rPr>
              <a:t>AlGaN</a:t>
            </a:r>
            <a:r>
              <a:rPr lang="en-US" sz="2000" dirty="0">
                <a:latin typeface="Source Sans Pro"/>
              </a:rPr>
              <a:t>/</a:t>
            </a:r>
            <a:r>
              <a:rPr lang="en-US" sz="2000" dirty="0" err="1">
                <a:latin typeface="Source Sans Pro"/>
              </a:rPr>
              <a:t>GaN</a:t>
            </a:r>
            <a:r>
              <a:rPr lang="en-US" sz="2000" dirty="0">
                <a:latin typeface="Source Sans Pro"/>
              </a:rPr>
              <a:t> heterojunction grown on 3D Si </a:t>
            </a:r>
            <a:r>
              <a:rPr lang="en-US" sz="2000" dirty="0" smtClean="0">
                <a:latin typeface="Source Sans Pro"/>
              </a:rPr>
              <a:t>substrate using </a:t>
            </a:r>
            <a:r>
              <a:rPr lang="en-US" sz="2000" dirty="0">
                <a:latin typeface="Source Sans Pro"/>
              </a:rPr>
              <a:t>MOCVD </a:t>
            </a:r>
            <a:endParaRPr lang="en-US" sz="2000" dirty="0" smtClean="0">
              <a:latin typeface="Source Sans Pro"/>
            </a:endParaRPr>
          </a:p>
          <a:p>
            <a:pPr>
              <a:buNone/>
            </a:pPr>
            <a:r>
              <a:rPr lang="en-US" sz="2000" dirty="0" smtClean="0">
                <a:latin typeface="Source Sans Pro"/>
              </a:rPr>
              <a:t>Prof. Senesky </a:t>
            </a:r>
            <a:r>
              <a:rPr lang="fr-FR" sz="2000" i="1" dirty="0" err="1">
                <a:latin typeface="Source Sans Pro"/>
              </a:rPr>
              <a:t>Appl</a:t>
            </a:r>
            <a:r>
              <a:rPr lang="fr-FR" sz="2000" i="1" dirty="0">
                <a:latin typeface="Source Sans Pro"/>
              </a:rPr>
              <a:t>. Phys. </a:t>
            </a:r>
            <a:r>
              <a:rPr lang="fr-FR" sz="2000" i="1" dirty="0" err="1">
                <a:latin typeface="Source Sans Pro"/>
              </a:rPr>
              <a:t>Lett</a:t>
            </a:r>
            <a:r>
              <a:rPr lang="fr-FR" sz="2000" i="1" dirty="0">
                <a:latin typeface="Source Sans Pro"/>
              </a:rPr>
              <a:t>. 108, </a:t>
            </a:r>
            <a:r>
              <a:rPr lang="fr-FR" sz="2000" i="1" dirty="0" smtClean="0">
                <a:latin typeface="Source Sans Pro"/>
              </a:rPr>
              <a:t>(</a:t>
            </a:r>
            <a:r>
              <a:rPr lang="fr-FR" sz="2000" i="1" dirty="0">
                <a:latin typeface="Source Sans Pro"/>
              </a:rPr>
              <a:t>2016)</a:t>
            </a:r>
            <a:endParaRPr lang="en-US" sz="2000" dirty="0">
              <a:latin typeface="Source Sans Pro"/>
            </a:endParaRPr>
          </a:p>
        </p:txBody>
      </p:sp>
      <p:sp>
        <p:nvSpPr>
          <p:cNvPr id="79" name="Rectangle 178"/>
          <p:cNvSpPr>
            <a:spLocks noChangeArrowheads="1"/>
          </p:cNvSpPr>
          <p:nvPr/>
        </p:nvSpPr>
        <p:spPr bwMode="auto">
          <a:xfrm>
            <a:off x="28572131" y="19199729"/>
            <a:ext cx="434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sz="2000" b="1" dirty="0">
                <a:latin typeface="Source Sans Pro"/>
              </a:rPr>
              <a:t>B</a:t>
            </a:r>
          </a:p>
        </p:txBody>
      </p:sp>
      <p:sp>
        <p:nvSpPr>
          <p:cNvPr id="80" name="Rectangle 178"/>
          <p:cNvSpPr>
            <a:spLocks noChangeArrowheads="1"/>
          </p:cNvSpPr>
          <p:nvPr/>
        </p:nvSpPr>
        <p:spPr bwMode="auto">
          <a:xfrm>
            <a:off x="24343457" y="22905688"/>
            <a:ext cx="434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sz="2000" b="1" dirty="0">
                <a:latin typeface="Source Sans Pro"/>
              </a:rPr>
              <a:t>C</a:t>
            </a:r>
          </a:p>
        </p:txBody>
      </p:sp>
      <p:sp>
        <p:nvSpPr>
          <p:cNvPr id="82" name="Rectangle 178"/>
          <p:cNvSpPr>
            <a:spLocks noChangeArrowheads="1"/>
          </p:cNvSpPr>
          <p:nvPr/>
        </p:nvSpPr>
        <p:spPr bwMode="auto">
          <a:xfrm>
            <a:off x="29048270" y="28305609"/>
            <a:ext cx="28888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sz="2000" dirty="0" smtClean="0">
                <a:latin typeface="Source Sans Pro"/>
              </a:rPr>
              <a:t>Prof. Boxer                   </a:t>
            </a:r>
            <a:r>
              <a:rPr lang="en-US" sz="2000" i="1" dirty="0" smtClean="0">
                <a:latin typeface="Source Sans Pro"/>
              </a:rPr>
              <a:t>J</a:t>
            </a:r>
            <a:r>
              <a:rPr lang="fr-FR" sz="2000" i="1" dirty="0" smtClean="0">
                <a:latin typeface="Source Sans Pro"/>
              </a:rPr>
              <a:t>. </a:t>
            </a:r>
            <a:r>
              <a:rPr lang="fr-FR" sz="2000" i="1" dirty="0" err="1" smtClean="0">
                <a:latin typeface="Source Sans Pro"/>
              </a:rPr>
              <a:t>Am.Chem.Soc</a:t>
            </a:r>
            <a:r>
              <a:rPr lang="fr-FR" sz="2000" i="1" dirty="0" smtClean="0">
                <a:latin typeface="Source Sans Pro"/>
              </a:rPr>
              <a:t> (</a:t>
            </a:r>
            <a:r>
              <a:rPr lang="fr-FR" sz="2000" i="1" dirty="0">
                <a:latin typeface="Source Sans Pro"/>
              </a:rPr>
              <a:t>2016)</a:t>
            </a:r>
            <a:endParaRPr lang="en-US" sz="2000" i="1" dirty="0">
              <a:latin typeface="Source Sans Pro"/>
            </a:endParaRPr>
          </a:p>
        </p:txBody>
      </p:sp>
      <p:pic>
        <p:nvPicPr>
          <p:cNvPr id="8" name="Picture 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936289" y="19081271"/>
            <a:ext cx="2626270" cy="2142809"/>
          </a:xfrm>
          <a:prstGeom prst="rect">
            <a:avLst/>
          </a:prstGeom>
        </p:spPr>
      </p:pic>
      <p:pic>
        <p:nvPicPr>
          <p:cNvPr id="12" name="Picture 1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610249" y="21350798"/>
            <a:ext cx="2600016" cy="2028226"/>
          </a:xfrm>
          <a:prstGeom prst="rect">
            <a:avLst/>
          </a:prstGeom>
        </p:spPr>
      </p:pic>
      <p:sp>
        <p:nvSpPr>
          <p:cNvPr id="83" name="Rectangle 178"/>
          <p:cNvSpPr>
            <a:spLocks noChangeArrowheads="1"/>
          </p:cNvSpPr>
          <p:nvPr/>
        </p:nvSpPr>
        <p:spPr bwMode="auto">
          <a:xfrm>
            <a:off x="10234137" y="21227691"/>
            <a:ext cx="22333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sz="2000" dirty="0">
                <a:latin typeface="Source Sans Pro"/>
              </a:rPr>
              <a:t>A quantum point contact leading up to a micron-sized </a:t>
            </a:r>
            <a:r>
              <a:rPr lang="en-US" sz="2000" dirty="0" err="1">
                <a:latin typeface="Source Sans Pro"/>
              </a:rPr>
              <a:t>ohmic</a:t>
            </a:r>
            <a:r>
              <a:rPr lang="en-US" sz="2000" dirty="0">
                <a:latin typeface="Source Sans Pro"/>
              </a:rPr>
              <a:t> contact to a GaAs/</a:t>
            </a:r>
            <a:r>
              <a:rPr lang="en-US" sz="2000" dirty="0" err="1">
                <a:latin typeface="Source Sans Pro"/>
              </a:rPr>
              <a:t>AlGaAs</a:t>
            </a:r>
            <a:r>
              <a:rPr lang="en-US" sz="2000" dirty="0">
                <a:latin typeface="Source Sans Pro"/>
              </a:rPr>
              <a:t> </a:t>
            </a:r>
            <a:r>
              <a:rPr lang="en-US" sz="2000" dirty="0" err="1">
                <a:latin typeface="Source Sans Pro"/>
              </a:rPr>
              <a:t>heterostructure</a:t>
            </a:r>
            <a:endParaRPr lang="en-US" sz="2000" dirty="0">
              <a:latin typeface="Source Sans Pro"/>
            </a:endParaRPr>
          </a:p>
        </p:txBody>
      </p:sp>
      <p:sp>
        <p:nvSpPr>
          <p:cNvPr id="84" name="Rectangle 178"/>
          <p:cNvSpPr>
            <a:spLocks noChangeArrowheads="1"/>
          </p:cNvSpPr>
          <p:nvPr/>
        </p:nvSpPr>
        <p:spPr bwMode="auto">
          <a:xfrm>
            <a:off x="7652726" y="18760514"/>
            <a:ext cx="24947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10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6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82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9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900">
                <a:solidFill>
                  <a:schemeClr val="tx1"/>
                </a:solidFill>
                <a:latin typeface="Times New Roman" panose="02020603050405020304" pitchFamily="18" charset="0"/>
                <a:ea typeface="MS PGothic" panose="020B0600070205080204" pitchFamily="34" charset="-128"/>
              </a:defRPr>
            </a:lvl9pPr>
          </a:lstStyle>
          <a:p>
            <a:pPr>
              <a:buNone/>
            </a:pPr>
            <a:r>
              <a:rPr lang="en-US" sz="2000" dirty="0">
                <a:latin typeface="Source Sans Pro"/>
              </a:rPr>
              <a:t>A mesoscopic structure consisting of two coupled quantum dots </a:t>
            </a:r>
            <a:r>
              <a:rPr lang="en-US" sz="2000" dirty="0" smtClean="0">
                <a:latin typeface="Source Sans Pro"/>
              </a:rPr>
              <a:t>to </a:t>
            </a:r>
            <a:r>
              <a:rPr lang="en-US" sz="2000" dirty="0" smtClean="0">
                <a:latin typeface="Source Sans Pro"/>
              </a:rPr>
              <a:t>study the multi-impurity </a:t>
            </a:r>
            <a:r>
              <a:rPr lang="en-US" sz="2000" dirty="0">
                <a:latin typeface="Source Sans Pro"/>
              </a:rPr>
              <a:t>Kondo </a:t>
            </a:r>
            <a:r>
              <a:rPr lang="en-US" sz="2000" dirty="0" smtClean="0">
                <a:latin typeface="Source Sans Pro"/>
              </a:rPr>
              <a:t>effect.      </a:t>
            </a:r>
            <a:r>
              <a:rPr lang="en-US" sz="2000" dirty="0" smtClean="0">
                <a:latin typeface="Source Sans Pro"/>
              </a:rPr>
              <a:t>Prof. Goldhaber-Gordon</a:t>
            </a:r>
            <a:endParaRPr lang="en-US" sz="2000" dirty="0">
              <a:latin typeface="Source Sans Pro"/>
            </a:endParaRPr>
          </a:p>
        </p:txBody>
      </p:sp>
      <p:cxnSp>
        <p:nvCxnSpPr>
          <p:cNvPr id="81" name="Straight Connector 80"/>
          <p:cNvCxnSpPr/>
          <p:nvPr/>
        </p:nvCxnSpPr>
        <p:spPr bwMode="auto">
          <a:xfrm>
            <a:off x="23850600" y="19081271"/>
            <a:ext cx="0" cy="12954000"/>
          </a:xfrm>
          <a:prstGeom prst="line">
            <a:avLst/>
          </a:prstGeom>
          <a:ln w="44450">
            <a:solidFill>
              <a:srgbClr val="BA2127"/>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16455</TotalTime>
  <Words>705</Words>
  <Application>Microsoft Office PowerPoint</Application>
  <PresentationFormat>Custom</PresentationFormat>
  <Paragraphs>53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MS PGothic</vt:lpstr>
      <vt:lpstr>MS PGothic</vt:lpstr>
      <vt:lpstr>Arial</vt:lpstr>
      <vt:lpstr>Source Sans Pro</vt:lpstr>
      <vt:lpstr>Times New Roman</vt:lpstr>
      <vt:lpstr>Default Design</vt:lpstr>
      <vt:lpstr>PowerPoint Presentation</vt:lpstr>
    </vt:vector>
  </TitlesOfParts>
  <Manager/>
  <Company>Stanford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Probing the Nanoscale</dc:title>
  <dc:subject/>
  <dc:creator>Tobias Beetz</dc:creator>
  <cp:keywords/>
  <dc:description/>
  <cp:lastModifiedBy>Tobi</cp:lastModifiedBy>
  <cp:revision>424</cp:revision>
  <cp:lastPrinted>2014-05-01T15:27:10Z</cp:lastPrinted>
  <dcterms:created xsi:type="dcterms:W3CDTF">2010-05-11T18:50:43Z</dcterms:created>
  <dcterms:modified xsi:type="dcterms:W3CDTF">2017-11-20T17:56:57Z</dcterms:modified>
  <cp:category/>
</cp:coreProperties>
</file>